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Lst>
  <p:notesMasterIdLst>
    <p:notesMasterId r:id="rId18"/>
  </p:notesMasterIdLst>
  <p:handoutMasterIdLst>
    <p:handoutMasterId r:id="rId19"/>
  </p:handoutMasterIdLst>
  <p:sldIdLst>
    <p:sldId id="256" r:id="rId6"/>
    <p:sldId id="332" r:id="rId7"/>
    <p:sldId id="333" r:id="rId8"/>
    <p:sldId id="315" r:id="rId9"/>
    <p:sldId id="323" r:id="rId10"/>
    <p:sldId id="298" r:id="rId11"/>
    <p:sldId id="320" r:id="rId12"/>
    <p:sldId id="334" r:id="rId13"/>
    <p:sldId id="325" r:id="rId14"/>
    <p:sldId id="336" r:id="rId15"/>
    <p:sldId id="277" r:id="rId16"/>
    <p:sldId id="335" r:id="rId17"/>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572" userDrawn="1">
          <p15:clr>
            <a:srgbClr val="A4A3A4"/>
          </p15:clr>
        </p15:guide>
        <p15:guide id="2" pos="7651" userDrawn="1">
          <p15:clr>
            <a:srgbClr val="A4A3A4"/>
          </p15:clr>
        </p15:guide>
      </p15:sldGuideLst>
    </p:ext>
    <p:ext uri="{2D200454-40CA-4A62-9FC3-DE9A4176ACB9}">
      <p15:notesGuideLst xmlns:p15="http://schemas.microsoft.com/office/powerpoint/2012/main">
        <p15:guide id="1" orient="horz" pos="3126">
          <p15:clr>
            <a:srgbClr val="A4A3A4"/>
          </p15:clr>
        </p15:guide>
        <p15:guide id="2" pos="214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2B6731D-7A56-EB34-EE8F-FB55BC1EAF5B}" name="Joanne Plater" initials="JP" userId="S::jplater@soilassociation.org::022c1090-9cc6-443d-adad-d94f4e3d80bb" providerId="AD"/>
  <p188:author id="{1BB3635D-A0EF-C940-D29A-95AA77D5B10F}" name="Louise Barron" initials="LB" userId="S::lbarron@soilassociation.org::acc32f6d-c4ba-4a91-90be-a4df134ae92e" providerId="AD"/>
  <p188:author id="{39A92973-80A5-4F98-5E2F-FCBC4B202FEF}" name="Eloise Bulmer" initials="EB" userId="S::ebulmer@soilassociation.org::7f856bd2-0309-4674-83fa-6a75a4975d89" providerId="AD"/>
  <p188:author id="{C6CF54B4-5329-99CA-A53D-4903917B0035}" name="Grace Dennis" initials="GD" userId="S::gdennis@soilassociation.org::db7358dc-43de-46b1-aa7b-0524ef4309ff" providerId="AD"/>
  <p188:author id="{81704BF2-D640-EF83-07E9-834D323E44B1}" name="Joanne Plater" initials="JP" userId="S::JPlater@soilassociation.org::022c1090-9cc6-443d-adad-d94f4e3d80b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434"/>
    <a:srgbClr val="E20000"/>
    <a:srgbClr val="E5525D"/>
    <a:srgbClr val="B72026"/>
    <a:srgbClr val="990000"/>
    <a:srgbClr val="457184"/>
    <a:srgbClr val="EFA213"/>
    <a:srgbClr val="78B631"/>
    <a:srgbClr val="98C841"/>
    <a:srgbClr val="504F9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305" autoAdjust="0"/>
  </p:normalViewPr>
  <p:slideViewPr>
    <p:cSldViewPr snapToGrid="0">
      <p:cViewPr varScale="1">
        <p:scale>
          <a:sx n="59" d="100"/>
          <a:sy n="59" d="100"/>
        </p:scale>
        <p:origin x="868" y="44"/>
      </p:cViewPr>
      <p:guideLst>
        <p:guide orient="horz" pos="572"/>
        <p:guide pos="7651"/>
      </p:guideLst>
    </p:cSldViewPr>
  </p:slideViewPr>
  <p:notesTextViewPr>
    <p:cViewPr>
      <p:scale>
        <a:sx n="1" d="1"/>
        <a:sy n="1" d="1"/>
      </p:scale>
      <p:origin x="0" y="-68"/>
    </p:cViewPr>
  </p:notesTextViewPr>
  <p:notesViewPr>
    <p:cSldViewPr snapToGrid="0">
      <p:cViewPr varScale="1">
        <p:scale>
          <a:sx n="66" d="100"/>
          <a:sy n="66" d="100"/>
        </p:scale>
        <p:origin x="0" y="0"/>
      </p:cViewPr>
      <p:guideLst>
        <p:guide orient="horz" pos="3126"/>
        <p:guide pos="214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60" cy="496332"/>
          </a:xfrm>
          <a:prstGeom prst="rect">
            <a:avLst/>
          </a:prstGeom>
        </p:spPr>
        <p:txBody>
          <a:bodyPr vert="horz" lIns="95563" tIns="47781" rIns="95563" bIns="47781" rtlCol="0"/>
          <a:lstStyle>
            <a:lvl1pPr algn="l">
              <a:defRPr sz="1300"/>
            </a:lvl1pPr>
          </a:lstStyle>
          <a:p>
            <a:endParaRPr lang="en-GB"/>
          </a:p>
        </p:txBody>
      </p:sp>
      <p:sp>
        <p:nvSpPr>
          <p:cNvPr id="3" name="Date Placeholder 2"/>
          <p:cNvSpPr>
            <a:spLocks noGrp="1"/>
          </p:cNvSpPr>
          <p:nvPr>
            <p:ph type="dt" sz="quarter" idx="1"/>
          </p:nvPr>
        </p:nvSpPr>
        <p:spPr>
          <a:xfrm>
            <a:off x="3850443" y="0"/>
            <a:ext cx="2945660" cy="496332"/>
          </a:xfrm>
          <a:prstGeom prst="rect">
            <a:avLst/>
          </a:prstGeom>
        </p:spPr>
        <p:txBody>
          <a:bodyPr vert="horz" lIns="95563" tIns="47781" rIns="95563" bIns="47781" rtlCol="0"/>
          <a:lstStyle>
            <a:lvl1pPr algn="r">
              <a:defRPr sz="1300"/>
            </a:lvl1pPr>
          </a:lstStyle>
          <a:p>
            <a:fld id="{3184B4A7-9121-45AF-B5F3-36556C2D71FA}" type="datetimeFigureOut">
              <a:rPr lang="en-GB" smtClean="0"/>
              <a:pPr/>
              <a:t>20/02/2024</a:t>
            </a:fld>
            <a:endParaRPr lang="en-GB"/>
          </a:p>
        </p:txBody>
      </p:sp>
      <p:sp>
        <p:nvSpPr>
          <p:cNvPr id="4" name="Footer Placeholder 3"/>
          <p:cNvSpPr>
            <a:spLocks noGrp="1"/>
          </p:cNvSpPr>
          <p:nvPr>
            <p:ph type="ftr" sz="quarter" idx="2"/>
          </p:nvPr>
        </p:nvSpPr>
        <p:spPr>
          <a:xfrm>
            <a:off x="0" y="9428583"/>
            <a:ext cx="2945660" cy="496332"/>
          </a:xfrm>
          <a:prstGeom prst="rect">
            <a:avLst/>
          </a:prstGeom>
        </p:spPr>
        <p:txBody>
          <a:bodyPr vert="horz" lIns="95563" tIns="47781" rIns="95563" bIns="47781" rtlCol="0" anchor="b"/>
          <a:lstStyle>
            <a:lvl1pPr algn="l">
              <a:defRPr sz="1300"/>
            </a:lvl1pPr>
          </a:lstStyle>
          <a:p>
            <a:endParaRPr lang="en-GB"/>
          </a:p>
        </p:txBody>
      </p:sp>
      <p:sp>
        <p:nvSpPr>
          <p:cNvPr id="5" name="Slide Number Placeholder 4"/>
          <p:cNvSpPr>
            <a:spLocks noGrp="1"/>
          </p:cNvSpPr>
          <p:nvPr>
            <p:ph type="sldNum" sz="quarter" idx="3"/>
          </p:nvPr>
        </p:nvSpPr>
        <p:spPr>
          <a:xfrm>
            <a:off x="3850443" y="9428583"/>
            <a:ext cx="2945660" cy="496332"/>
          </a:xfrm>
          <a:prstGeom prst="rect">
            <a:avLst/>
          </a:prstGeom>
        </p:spPr>
        <p:txBody>
          <a:bodyPr vert="horz" lIns="95563" tIns="47781" rIns="95563" bIns="47781" rtlCol="0" anchor="b"/>
          <a:lstStyle>
            <a:lvl1pPr algn="r">
              <a:defRPr sz="1300"/>
            </a:lvl1pPr>
          </a:lstStyle>
          <a:p>
            <a:fld id="{C3FA17C5-A167-43EE-83C6-D11D222DE2A1}" type="slidenum">
              <a:rPr lang="en-GB" smtClean="0"/>
              <a:pPr/>
              <a:t>‹#›</a:t>
            </a:fld>
            <a:endParaRPr lang="en-GB"/>
          </a:p>
        </p:txBody>
      </p:sp>
    </p:spTree>
    <p:extLst>
      <p:ext uri="{BB962C8B-B14F-4D97-AF65-F5344CB8AC3E}">
        <p14:creationId xmlns:p14="http://schemas.microsoft.com/office/powerpoint/2010/main" val="123853415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60" cy="496332"/>
          </a:xfrm>
          <a:prstGeom prst="rect">
            <a:avLst/>
          </a:prstGeom>
        </p:spPr>
        <p:txBody>
          <a:bodyPr vert="horz" lIns="95563" tIns="47781" rIns="95563" bIns="47781" rtlCol="0"/>
          <a:lstStyle>
            <a:lvl1pPr algn="l">
              <a:defRPr sz="1300"/>
            </a:lvl1pPr>
          </a:lstStyle>
          <a:p>
            <a:endParaRPr lang="en-GB"/>
          </a:p>
        </p:txBody>
      </p:sp>
      <p:sp>
        <p:nvSpPr>
          <p:cNvPr id="3" name="Date Placeholder 2"/>
          <p:cNvSpPr>
            <a:spLocks noGrp="1"/>
          </p:cNvSpPr>
          <p:nvPr>
            <p:ph type="dt" idx="1"/>
          </p:nvPr>
        </p:nvSpPr>
        <p:spPr>
          <a:xfrm>
            <a:off x="3850443" y="0"/>
            <a:ext cx="2945660" cy="496332"/>
          </a:xfrm>
          <a:prstGeom prst="rect">
            <a:avLst/>
          </a:prstGeom>
        </p:spPr>
        <p:txBody>
          <a:bodyPr vert="horz" lIns="95563" tIns="47781" rIns="95563" bIns="47781" rtlCol="0"/>
          <a:lstStyle>
            <a:lvl1pPr algn="r">
              <a:defRPr sz="1300"/>
            </a:lvl1pPr>
          </a:lstStyle>
          <a:p>
            <a:fld id="{D10A1E21-B786-4D51-864E-28C4692F593D}" type="datetimeFigureOut">
              <a:rPr lang="en-GB" smtClean="0"/>
              <a:pPr/>
              <a:t>20/02/2024</a:t>
            </a:fld>
            <a:endParaRPr lang="en-GB"/>
          </a:p>
        </p:txBody>
      </p:sp>
      <p:sp>
        <p:nvSpPr>
          <p:cNvPr id="4" name="Slide Image Placeholder 3"/>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5563" tIns="47781" rIns="95563" bIns="47781" rtlCol="0" anchor="ctr"/>
          <a:lstStyle/>
          <a:p>
            <a:endParaRPr lang="en-GB"/>
          </a:p>
        </p:txBody>
      </p:sp>
      <p:sp>
        <p:nvSpPr>
          <p:cNvPr id="5" name="Notes Placeholder 4"/>
          <p:cNvSpPr>
            <a:spLocks noGrp="1"/>
          </p:cNvSpPr>
          <p:nvPr>
            <p:ph type="body" sz="quarter" idx="3"/>
          </p:nvPr>
        </p:nvSpPr>
        <p:spPr>
          <a:xfrm>
            <a:off x="679768" y="4715154"/>
            <a:ext cx="5438140" cy="4466987"/>
          </a:xfrm>
          <a:prstGeom prst="rect">
            <a:avLst/>
          </a:prstGeom>
        </p:spPr>
        <p:txBody>
          <a:bodyPr vert="horz" lIns="95563" tIns="47781" rIns="95563" bIns="4778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3"/>
            <a:ext cx="2945660" cy="496332"/>
          </a:xfrm>
          <a:prstGeom prst="rect">
            <a:avLst/>
          </a:prstGeom>
        </p:spPr>
        <p:txBody>
          <a:bodyPr vert="horz" lIns="95563" tIns="47781" rIns="95563" bIns="47781" rtlCol="0" anchor="b"/>
          <a:lstStyle>
            <a:lvl1pPr algn="l">
              <a:defRPr sz="1300"/>
            </a:lvl1pPr>
          </a:lstStyle>
          <a:p>
            <a:endParaRPr lang="en-GB"/>
          </a:p>
        </p:txBody>
      </p:sp>
      <p:sp>
        <p:nvSpPr>
          <p:cNvPr id="7" name="Slide Number Placeholder 6"/>
          <p:cNvSpPr>
            <a:spLocks noGrp="1"/>
          </p:cNvSpPr>
          <p:nvPr>
            <p:ph type="sldNum" sz="quarter" idx="5"/>
          </p:nvPr>
        </p:nvSpPr>
        <p:spPr>
          <a:xfrm>
            <a:off x="3850443" y="9428583"/>
            <a:ext cx="2945660" cy="496332"/>
          </a:xfrm>
          <a:prstGeom prst="rect">
            <a:avLst/>
          </a:prstGeom>
        </p:spPr>
        <p:txBody>
          <a:bodyPr vert="horz" lIns="95563" tIns="47781" rIns="95563" bIns="47781" rtlCol="0" anchor="b"/>
          <a:lstStyle>
            <a:lvl1pPr algn="r">
              <a:defRPr sz="1300"/>
            </a:lvl1pPr>
          </a:lstStyle>
          <a:p>
            <a:fld id="{EBC7AA41-06E8-4F37-BA2A-DCCA6D52481B}" type="slidenum">
              <a:rPr lang="en-GB" smtClean="0"/>
              <a:pPr/>
              <a:t>‹#›</a:t>
            </a:fld>
            <a:endParaRPr lang="en-GB"/>
          </a:p>
        </p:txBody>
      </p:sp>
    </p:spTree>
    <p:extLst>
      <p:ext uri="{BB962C8B-B14F-4D97-AF65-F5344CB8AC3E}">
        <p14:creationId xmlns:p14="http://schemas.microsoft.com/office/powerpoint/2010/main" val="22207311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rap.org.uk/sites/default/files/2024-01/WRAP-Food-Surplus-and-Waste-in-the-UK-Key-Facts%20November-2023.pdf"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soilassociation.org/causes-campaigns/save-our-soil/"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 Welcome the children and introduce yourself and Food for Life.</a:t>
            </a:r>
          </a:p>
          <a:p>
            <a:endParaRPr lang="en-GB" dirty="0"/>
          </a:p>
        </p:txBody>
      </p:sp>
      <p:sp>
        <p:nvSpPr>
          <p:cNvPr id="4" name="Slide Number Placeholder 3"/>
          <p:cNvSpPr>
            <a:spLocks noGrp="1"/>
          </p:cNvSpPr>
          <p:nvPr>
            <p:ph type="sldNum" sz="quarter" idx="5"/>
          </p:nvPr>
        </p:nvSpPr>
        <p:spPr/>
        <p:txBody>
          <a:bodyPr/>
          <a:lstStyle/>
          <a:p>
            <a:fld id="{EBC7AA41-06E8-4F37-BA2A-DCCA6D52481B}" type="slidenum">
              <a:rPr lang="en-GB" smtClean="0"/>
              <a:pPr/>
              <a:t>1</a:t>
            </a:fld>
            <a:endParaRPr lang="en-GB"/>
          </a:p>
        </p:txBody>
      </p:sp>
    </p:spTree>
    <p:extLst>
      <p:ext uri="{BB962C8B-B14F-4D97-AF65-F5344CB8AC3E}">
        <p14:creationId xmlns:p14="http://schemas.microsoft.com/office/powerpoint/2010/main" val="3914818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78ABBA-F31A-4F5D-C06C-EDCE514ED8E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47E120-34B0-4A1D-5FFB-FE773C7B27DF}"/>
              </a:ext>
            </a:extLst>
          </p:cNvPr>
          <p:cNvSpPr>
            <a:spLocks noGrp="1" noRot="1" noChangeAspect="1"/>
          </p:cNvSpPr>
          <p:nvPr>
            <p:ph type="sldImg"/>
          </p:nvPr>
        </p:nvSpPr>
        <p:spPr>
          <a:xfrm>
            <a:off x="90488" y="744538"/>
            <a:ext cx="6616700" cy="3722687"/>
          </a:xfrm>
        </p:spPr>
      </p:sp>
      <p:sp>
        <p:nvSpPr>
          <p:cNvPr id="3" name="Notes Placeholder 2">
            <a:extLst>
              <a:ext uri="{FF2B5EF4-FFF2-40B4-BE49-F238E27FC236}">
                <a16:creationId xmlns:a16="http://schemas.microsoft.com/office/drawing/2014/main" id="{328A017F-D62D-0C99-1F08-88FB0A4DA7DD}"/>
              </a:ext>
            </a:extLst>
          </p:cNvPr>
          <p:cNvSpPr>
            <a:spLocks noGrp="1"/>
          </p:cNvSpPr>
          <p:nvPr>
            <p:ph type="body" idx="1"/>
          </p:nvPr>
        </p:nvSpPr>
        <p:spPr/>
        <p:txBody>
          <a:bodyPr/>
          <a:lstStyle/>
          <a:p>
            <a:r>
              <a:rPr lang="en-GB" b="0" i="0" dirty="0">
                <a:solidFill>
                  <a:srgbClr val="000000"/>
                </a:solidFill>
                <a:effectLst/>
                <a:latin typeface="FuturaEF"/>
              </a:rPr>
              <a:t>Food waste is food that is wasted, lost or uneaten along all parts of the supply chain - from farm, to production, to supermarkets and in our homes.</a:t>
            </a:r>
          </a:p>
          <a:p>
            <a:endParaRPr lang="en-GB" b="0" i="0" dirty="0">
              <a:solidFill>
                <a:srgbClr val="000000"/>
              </a:solidFill>
              <a:effectLst/>
              <a:latin typeface="FuturaEF"/>
            </a:endParaRPr>
          </a:p>
          <a:p>
            <a:r>
              <a:rPr lang="en-GB" b="0" i="0" dirty="0">
                <a:solidFill>
                  <a:srgbClr val="000000"/>
                </a:solidFill>
                <a:effectLst/>
                <a:latin typeface="FuturaEF"/>
              </a:rPr>
              <a:t>Food matters when it comes to sustainability and climate as at e</a:t>
            </a:r>
            <a:r>
              <a:rPr lang="en-GB" b="1" i="0" dirty="0">
                <a:solidFill>
                  <a:srgbClr val="000000"/>
                </a:solidFill>
                <a:effectLst/>
                <a:latin typeface="FuturaEF"/>
              </a:rPr>
              <a:t>ach stage in the journey of our food draws resources from our planet and produces greenhouse gas emissions</a:t>
            </a:r>
            <a:r>
              <a:rPr lang="en-GB" b="0" i="0" dirty="0">
                <a:solidFill>
                  <a:srgbClr val="000000"/>
                </a:solidFill>
                <a:effectLst/>
                <a:latin typeface="FuturaEF"/>
              </a:rPr>
              <a:t>, therefore contributing to climate change. When food is wasted all the resources used along that journey is also wasted – the land, water, farmers work, fuel and more. </a:t>
            </a:r>
          </a:p>
          <a:p>
            <a:endParaRPr lang="en-GB" b="0" i="0" dirty="0">
              <a:solidFill>
                <a:srgbClr val="000000"/>
              </a:solidFill>
              <a:effectLst/>
              <a:latin typeface="FuturaEF"/>
            </a:endParaRPr>
          </a:p>
          <a:p>
            <a:r>
              <a:rPr lang="en-GB" dirty="0"/>
              <a:t>1.3 billion tonnes of food is wasted each year. 60% of this comes from households, so there are lots we can all do to help reduce that. </a:t>
            </a:r>
          </a:p>
          <a:p>
            <a:endParaRPr lang="en-GB" dirty="0"/>
          </a:p>
          <a:p>
            <a:r>
              <a:rPr lang="en-GB" dirty="0"/>
              <a:t>We can't always avoid food going to waste, things get bruised, and we have unavoidable waste e.g. peelings. To reduce the impact of this food we can compost it to save it going to landfill or cook it in creative ways, like making veg peeling crisps!</a:t>
            </a:r>
          </a:p>
          <a:p>
            <a:endParaRPr lang="en-GB" dirty="0"/>
          </a:p>
          <a:p>
            <a:endParaRPr lang="en-GB" dirty="0"/>
          </a:p>
          <a:p>
            <a:r>
              <a:rPr lang="en-GB" dirty="0">
                <a:hlinkClick r:id="rId3"/>
              </a:rPr>
              <a:t>WRAP-Food-Surplus-and-Waste-in-the-UK-Key-Facts November-2023.pdf</a:t>
            </a:r>
            <a:endParaRPr lang="en-GB" dirty="0"/>
          </a:p>
        </p:txBody>
      </p:sp>
      <p:sp>
        <p:nvSpPr>
          <p:cNvPr id="4" name="Slide Number Placeholder 3">
            <a:extLst>
              <a:ext uri="{FF2B5EF4-FFF2-40B4-BE49-F238E27FC236}">
                <a16:creationId xmlns:a16="http://schemas.microsoft.com/office/drawing/2014/main" id="{E50F3779-A77A-4BA3-BA6B-143994D77208}"/>
              </a:ext>
            </a:extLst>
          </p:cNvPr>
          <p:cNvSpPr>
            <a:spLocks noGrp="1"/>
          </p:cNvSpPr>
          <p:nvPr>
            <p:ph type="sldNum" sz="quarter" idx="10"/>
          </p:nvPr>
        </p:nvSpPr>
        <p:spPr/>
        <p:txBody>
          <a:bodyPr/>
          <a:lstStyle/>
          <a:p>
            <a:fld id="{EBC7AA41-06E8-4F37-BA2A-DCCA6D52481B}" type="slidenum">
              <a:rPr lang="en-GB" smtClean="0"/>
              <a:pPr/>
              <a:t>10</a:t>
            </a:fld>
            <a:endParaRPr lang="en-GB"/>
          </a:p>
        </p:txBody>
      </p:sp>
    </p:spTree>
    <p:extLst>
      <p:ext uri="{BB962C8B-B14F-4D97-AF65-F5344CB8AC3E}">
        <p14:creationId xmlns:p14="http://schemas.microsoft.com/office/powerpoint/2010/main" val="42912294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solidFill>
                <a:schemeClr val="tx1"/>
              </a:solidFill>
              <a:latin typeface="Berlin Sans FB Demi" panose="020E0802020502020306" pitchFamily="34" charset="0"/>
              <a:ea typeface="Twinkl" charset="0"/>
              <a:cs typeface="Twink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chemeClr val="tx1"/>
                </a:solidFill>
                <a:latin typeface="Berlin Sans FB Demi" panose="020E0802020502020306" pitchFamily="34" charset="0"/>
                <a:ea typeface="Twinkl" charset="0"/>
                <a:cs typeface="Twinkl" charset="0"/>
              </a:rPr>
              <a:t>Try growing your own food. Even just some cress on a windowsill is a great way to enjoy some sustainable food.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solidFill>
                <a:schemeClr val="tx1"/>
              </a:solidFill>
              <a:latin typeface="Berlin Sans FB Demi" panose="020E0802020502020306" pitchFamily="34" charset="0"/>
              <a:ea typeface="Twinkl" charset="0"/>
              <a:cs typeface="Twink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chemeClr val="tx1"/>
                </a:solidFill>
                <a:latin typeface="Berlin Sans FB Demi" panose="020E0802020502020306" pitchFamily="34" charset="0"/>
                <a:ea typeface="Twinkl" charset="0"/>
                <a:cs typeface="Twinkl" charset="0"/>
              </a:rPr>
              <a:t>Avoid buying and eating ultra-processed foods.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solidFill>
                <a:schemeClr val="tx1"/>
              </a:solidFill>
              <a:latin typeface="Berlin Sans FB Demi" panose="020E0802020502020306" pitchFamily="34" charset="0"/>
              <a:ea typeface="Twinkl" charset="0"/>
              <a:cs typeface="Twinkl" charset="0"/>
            </a:endParaRPr>
          </a:p>
          <a:p>
            <a:r>
              <a:rPr lang="en-GB" sz="1800">
                <a:effectLst/>
                <a:latin typeface="Segoe UI" panose="020B0502040204020203" pitchFamily="34" charset="0"/>
              </a:rPr>
              <a:t>Try and find out where your food comes from, can you buy more locally rather than food that's been imported?</a:t>
            </a: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chemeClr val="tx1"/>
                </a:solidFill>
                <a:latin typeface="Berlin Sans FB Demi" panose="020E0802020502020306" pitchFamily="34" charset="0"/>
                <a:ea typeface="Twinkl" charset="0"/>
                <a:cs typeface="Twinkl" charset="0"/>
              </a:rPr>
              <a:t>Eat fruits and vegetables which are in season to decrease food miles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solidFill>
                <a:schemeClr val="tx1"/>
              </a:solidFill>
              <a:latin typeface="Berlin Sans FB Demi" panose="020E0802020502020306" pitchFamily="34" charset="0"/>
              <a:ea typeface="Twinkl" charset="0"/>
              <a:cs typeface="Twink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chemeClr val="tx1"/>
                </a:solidFill>
                <a:latin typeface="Berlin Sans FB Demi" panose="020E0802020502020306" pitchFamily="34" charset="0"/>
                <a:ea typeface="Twinkl" charset="0"/>
                <a:cs typeface="Twinkl" charset="0"/>
              </a:rPr>
              <a:t>Try to eat a variety of foods, including those which are in-season. You could also try Meat Free Mondays and try new vegetables, beans and lentils!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solidFill>
                <a:schemeClr val="tx1"/>
              </a:solidFill>
              <a:latin typeface="Berlin Sans FB Demi" panose="020E0802020502020306" pitchFamily="34" charset="0"/>
              <a:ea typeface="Twinkl" charset="0"/>
              <a:cs typeface="Twink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chemeClr val="tx1"/>
                </a:solidFill>
                <a:latin typeface="Berlin Sans FB Demi" panose="020E0802020502020306" pitchFamily="34" charset="0"/>
                <a:ea typeface="Twinkl" charset="0"/>
                <a:cs typeface="Twinkl" charset="0"/>
              </a:rPr>
              <a:t>Collect food waste at lunch to compost the school gardens.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solidFill>
                <a:schemeClr val="tx1"/>
              </a:solidFill>
              <a:latin typeface="Berlin Sans FB Demi" panose="020E0802020502020306" pitchFamily="34" charset="0"/>
              <a:ea typeface="Twinkl" charset="0"/>
              <a:cs typeface="Twinkl" charset="0"/>
            </a:endParaRPr>
          </a:p>
          <a:p>
            <a:pPr>
              <a:defRPr/>
            </a:pPr>
            <a:r>
              <a:rPr lang="en-GB"/>
              <a:t>You can help reduce food waste by looking at fruit and veg and knowing how to know if it is still good to eat rather than using dates on the package, which aren’t always accurate.</a:t>
            </a:r>
            <a:endParaRPr lang="en-GB">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a:p>
            <a:pPr>
              <a:defRPr/>
            </a:pPr>
            <a:r>
              <a:rPr lang="en-GB"/>
              <a:t>Storing it in the right place, with the right friend. Potato and onions are not friends. Banana aren’t always the best neighbours as they make fruit ripen faster, so great if you have a hard pear but not for making fruit last. </a:t>
            </a:r>
            <a:endParaRPr lang="en-GB">
              <a:solidFill>
                <a:schemeClr val="tx1"/>
              </a:solidFill>
              <a:latin typeface="Calibri"/>
              <a:ea typeface="Twinkl" charset="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solidFill>
                <a:schemeClr val="tx1"/>
              </a:solidFill>
              <a:latin typeface="Calibri"/>
              <a:ea typeface="Twinkl" charset="0"/>
              <a:cs typeface="Calibri"/>
            </a:endParaRPr>
          </a:p>
          <a:p>
            <a:endParaRPr lang="en-GB"/>
          </a:p>
        </p:txBody>
      </p:sp>
      <p:sp>
        <p:nvSpPr>
          <p:cNvPr id="4" name="Slide Number Placeholder 3"/>
          <p:cNvSpPr>
            <a:spLocks noGrp="1"/>
          </p:cNvSpPr>
          <p:nvPr>
            <p:ph type="sldNum" sz="quarter" idx="5"/>
          </p:nvPr>
        </p:nvSpPr>
        <p:spPr/>
        <p:txBody>
          <a:bodyPr/>
          <a:lstStyle/>
          <a:p>
            <a:fld id="{EBC7AA41-06E8-4F37-BA2A-DCCA6D52481B}" type="slidenum">
              <a:rPr lang="en-GB" smtClean="0"/>
              <a:pPr/>
              <a:t>11</a:t>
            </a:fld>
            <a:endParaRPr lang="en-GB"/>
          </a:p>
        </p:txBody>
      </p:sp>
    </p:spTree>
    <p:extLst>
      <p:ext uri="{BB962C8B-B14F-4D97-AF65-F5344CB8AC3E}">
        <p14:creationId xmlns:p14="http://schemas.microsoft.com/office/powerpoint/2010/main" val="37913219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r>
              <a:rPr lang="en-US"/>
              <a:t>2.  Encourage the children to become engaged as soon as possible…go through each of the questions to find out who has done these already.</a:t>
            </a:r>
          </a:p>
          <a:p>
            <a:endParaRPr lang="en-US"/>
          </a:p>
          <a:p>
            <a:r>
              <a:rPr lang="en-US"/>
              <a:t>Ask…</a:t>
            </a:r>
          </a:p>
          <a:p>
            <a:endParaRPr lang="en-US"/>
          </a:p>
          <a:p>
            <a:r>
              <a:rPr lang="en-US"/>
              <a:t>When? </a:t>
            </a:r>
          </a:p>
          <a:p>
            <a:r>
              <a:rPr lang="en-US"/>
              <a:t>What was it like? </a:t>
            </a:r>
          </a:p>
          <a:p>
            <a:r>
              <a:rPr lang="en-US"/>
              <a:t>What did you grow or cook? </a:t>
            </a:r>
          </a:p>
          <a:p>
            <a:r>
              <a:rPr lang="en-US"/>
              <a:t>Who did you meet? </a:t>
            </a:r>
          </a:p>
          <a:p>
            <a:r>
              <a:rPr lang="en-US"/>
              <a:t>What did you try? </a:t>
            </a:r>
          </a:p>
          <a:p>
            <a:r>
              <a:rPr lang="en-US"/>
              <a:t>What did it taste like?</a:t>
            </a:r>
            <a:endParaRPr lang="en-GB"/>
          </a:p>
          <a:p>
            <a:endParaRPr lang="en-GB"/>
          </a:p>
        </p:txBody>
      </p:sp>
      <p:sp>
        <p:nvSpPr>
          <p:cNvPr id="4" name="Slide Number Placeholder 3"/>
          <p:cNvSpPr>
            <a:spLocks noGrp="1"/>
          </p:cNvSpPr>
          <p:nvPr>
            <p:ph type="sldNum" sz="quarter" idx="5"/>
          </p:nvPr>
        </p:nvSpPr>
        <p:spPr/>
        <p:txBody>
          <a:bodyPr/>
          <a:lstStyle/>
          <a:p>
            <a:fld id="{EBC7AA41-06E8-4F37-BA2A-DCCA6D52481B}" type="slidenum">
              <a:rPr lang="en-GB" smtClean="0"/>
              <a:pPr/>
              <a:t>2</a:t>
            </a:fld>
            <a:endParaRPr lang="en-GB"/>
          </a:p>
        </p:txBody>
      </p:sp>
    </p:spTree>
    <p:extLst>
      <p:ext uri="{BB962C8B-B14F-4D97-AF65-F5344CB8AC3E}">
        <p14:creationId xmlns:p14="http://schemas.microsoft.com/office/powerpoint/2010/main" val="36898149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r>
              <a:rPr lang="en-US"/>
              <a:t>Click the green plate on and then the food image and ask….</a:t>
            </a:r>
            <a:r>
              <a:rPr lang="en-US" b="1"/>
              <a:t>how do you choose what you eat?</a:t>
            </a:r>
          </a:p>
          <a:p>
            <a:endParaRPr lang="en-US" b="1"/>
          </a:p>
          <a:p>
            <a:r>
              <a:rPr lang="en-US"/>
              <a:t>Ask again for suggestions and then click through the ideas on the slide…</a:t>
            </a:r>
          </a:p>
          <a:p>
            <a:endParaRPr lang="en-US"/>
          </a:p>
          <a:p>
            <a:r>
              <a:rPr lang="en-US" b="1"/>
              <a:t>Friendships</a:t>
            </a:r>
            <a:r>
              <a:rPr lang="en-US"/>
              <a:t> – do you choose something that your friend likes and you would like to try it too?</a:t>
            </a:r>
          </a:p>
          <a:p>
            <a:endParaRPr lang="en-US"/>
          </a:p>
          <a:p>
            <a:r>
              <a:rPr lang="en-US" b="1"/>
              <a:t>Health</a:t>
            </a:r>
            <a:r>
              <a:rPr lang="en-US"/>
              <a:t> – you may choose something because it is good for you body…can anyone give me an example of a healthy food?</a:t>
            </a:r>
          </a:p>
          <a:p>
            <a:endParaRPr lang="en-US"/>
          </a:p>
          <a:p>
            <a:r>
              <a:rPr lang="en-US" b="1"/>
              <a:t>Environment</a:t>
            </a:r>
            <a:r>
              <a:rPr lang="en-US"/>
              <a:t> – you may choose food which you know has been grown locally, for example locally grown fruit and vegetables from a farm shop.  This is kind to the environment as the food has been grown naturally and not travelled far.</a:t>
            </a:r>
          </a:p>
          <a:p>
            <a:endParaRPr lang="en-US"/>
          </a:p>
          <a:p>
            <a:r>
              <a:rPr lang="en-US" b="1"/>
              <a:t>Animals </a:t>
            </a:r>
            <a:r>
              <a:rPr lang="en-US"/>
              <a:t>– you choose something because it is kind to animals, for example choosing eggs from happy hens! </a:t>
            </a:r>
          </a:p>
          <a:p>
            <a:endParaRPr lang="en-US"/>
          </a:p>
          <a:p>
            <a:r>
              <a:rPr lang="en-US" b="1"/>
              <a:t>Feelings</a:t>
            </a:r>
            <a:r>
              <a:rPr lang="en-US"/>
              <a:t> – you may choose some foods because you’re feeling sad or other foods when you’re feeling happy, excited, calm, good)</a:t>
            </a:r>
          </a:p>
          <a:p>
            <a:endParaRPr lang="en-GB"/>
          </a:p>
          <a:p>
            <a:r>
              <a:rPr lang="en-GB" b="1"/>
              <a:t>The smell of food </a:t>
            </a:r>
            <a:r>
              <a:rPr lang="en-GB"/>
              <a:t>– you may choose food because it smells really good!</a:t>
            </a:r>
          </a:p>
        </p:txBody>
      </p:sp>
      <p:sp>
        <p:nvSpPr>
          <p:cNvPr id="4" name="Slide Number Placeholder 3"/>
          <p:cNvSpPr>
            <a:spLocks noGrp="1"/>
          </p:cNvSpPr>
          <p:nvPr>
            <p:ph type="sldNum" sz="quarter" idx="5"/>
          </p:nvPr>
        </p:nvSpPr>
        <p:spPr/>
        <p:txBody>
          <a:bodyPr/>
          <a:lstStyle/>
          <a:p>
            <a:fld id="{EBC7AA41-06E8-4F37-BA2A-DCCA6D52481B}" type="slidenum">
              <a:rPr lang="en-GB" smtClean="0"/>
              <a:pPr/>
              <a:t>3</a:t>
            </a:fld>
            <a:endParaRPr lang="en-GB"/>
          </a:p>
        </p:txBody>
      </p:sp>
    </p:spTree>
    <p:extLst>
      <p:ext uri="{BB962C8B-B14F-4D97-AF65-F5344CB8AC3E}">
        <p14:creationId xmlns:p14="http://schemas.microsoft.com/office/powerpoint/2010/main" val="34335339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US"/>
          </a:p>
          <a:p>
            <a:r>
              <a:rPr lang="en-US" b="1"/>
              <a:t>What do you think makes meals…</a:t>
            </a:r>
          </a:p>
          <a:p>
            <a:endParaRPr lang="en-US"/>
          </a:p>
          <a:p>
            <a:r>
              <a:rPr lang="en-US" b="1"/>
              <a:t>Good for us?....</a:t>
            </a:r>
            <a:r>
              <a:rPr lang="en-US"/>
              <a:t>by being part of and enjoying the whole process</a:t>
            </a:r>
          </a:p>
          <a:p>
            <a:endParaRPr lang="en-US"/>
          </a:p>
          <a:p>
            <a:r>
              <a:rPr lang="en-US"/>
              <a:t>- Enjoy and learning about </a:t>
            </a:r>
            <a:r>
              <a:rPr lang="en-US" b="1"/>
              <a:t>growing</a:t>
            </a:r>
          </a:p>
          <a:p>
            <a:endParaRPr lang="en-US"/>
          </a:p>
          <a:p>
            <a:r>
              <a:rPr lang="en-US"/>
              <a:t>- Enjoy and learn to </a:t>
            </a:r>
            <a:r>
              <a:rPr lang="en-US" b="1"/>
              <a:t>cook </a:t>
            </a:r>
            <a:r>
              <a:rPr lang="en-US"/>
              <a:t>from scratch using fresh ingredients that we’ve grown</a:t>
            </a:r>
          </a:p>
          <a:p>
            <a:endParaRPr lang="en-US"/>
          </a:p>
          <a:p>
            <a:r>
              <a:rPr lang="en-US"/>
              <a:t>- Enjoy </a:t>
            </a:r>
            <a:r>
              <a:rPr lang="en-US" b="1"/>
              <a:t>eating together</a:t>
            </a:r>
            <a:r>
              <a:rPr lang="en-US"/>
              <a:t>, nutritious, healthy and tasty food!</a:t>
            </a:r>
          </a:p>
          <a:p>
            <a:endParaRPr lang="en-US"/>
          </a:p>
          <a:p>
            <a:endParaRPr lang="en-US" b="1"/>
          </a:p>
          <a:p>
            <a:r>
              <a:rPr lang="en-US" b="1"/>
              <a:t>Good for nature and our environment?...</a:t>
            </a:r>
            <a:r>
              <a:rPr lang="en-US" b="0"/>
              <a:t>by </a:t>
            </a:r>
          </a:p>
          <a:p>
            <a:endParaRPr lang="en-US" b="0"/>
          </a:p>
          <a:p>
            <a:r>
              <a:rPr lang="en-US" b="1"/>
              <a:t>- Planting</a:t>
            </a:r>
            <a:r>
              <a:rPr lang="en-US" b="0"/>
              <a:t> trees, hedgerows, wildflowers to encourage biodiversity…and happy bees!</a:t>
            </a:r>
          </a:p>
          <a:p>
            <a:endParaRPr lang="en-US" b="0"/>
          </a:p>
          <a:p>
            <a:r>
              <a:rPr lang="en-US" b="0"/>
              <a:t>- </a:t>
            </a:r>
            <a:r>
              <a:rPr lang="en-US" b="1"/>
              <a:t>shopping</a:t>
            </a:r>
            <a:r>
              <a:rPr lang="en-US" b="0"/>
              <a:t> </a:t>
            </a:r>
            <a:r>
              <a:rPr lang="en-US" b="1"/>
              <a:t>locally</a:t>
            </a:r>
            <a:r>
              <a:rPr lang="en-US" b="0"/>
              <a:t> and </a:t>
            </a:r>
            <a:r>
              <a:rPr lang="en-US" b="1"/>
              <a:t>growing locally </a:t>
            </a:r>
            <a:r>
              <a:rPr lang="en-US" b="0"/>
              <a:t>– seasonal fruit and vegetables, low food miles</a:t>
            </a:r>
            <a:endParaRPr lang="en-US" b="1"/>
          </a:p>
          <a:p>
            <a:endParaRPr lang="en-US" b="1"/>
          </a:p>
          <a:p>
            <a:endParaRPr lang="en-US"/>
          </a:p>
          <a:p>
            <a:endParaRPr lang="en-GB"/>
          </a:p>
        </p:txBody>
      </p:sp>
      <p:sp>
        <p:nvSpPr>
          <p:cNvPr id="4" name="Slide Number Placeholder 3"/>
          <p:cNvSpPr>
            <a:spLocks noGrp="1"/>
          </p:cNvSpPr>
          <p:nvPr>
            <p:ph type="sldNum" sz="quarter" idx="10"/>
          </p:nvPr>
        </p:nvSpPr>
        <p:spPr/>
        <p:txBody>
          <a:bodyPr/>
          <a:lstStyle/>
          <a:p>
            <a:fld id="{EBC7AA41-06E8-4F37-BA2A-DCCA6D52481B}" type="slidenum">
              <a:rPr lang="en-GB" smtClean="0"/>
              <a:pPr/>
              <a:t>4</a:t>
            </a:fld>
            <a:endParaRPr lang="en-GB"/>
          </a:p>
        </p:txBody>
      </p:sp>
    </p:spTree>
    <p:extLst>
      <p:ext uri="{BB962C8B-B14F-4D97-AF65-F5344CB8AC3E}">
        <p14:creationId xmlns:p14="http://schemas.microsoft.com/office/powerpoint/2010/main" val="14047352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r>
              <a:rPr lang="en-GB" altLang="en-US">
                <a:solidFill>
                  <a:schemeClr val="tx1">
                    <a:lumMod val="95000"/>
                    <a:lumOff val="5000"/>
                  </a:schemeClr>
                </a:solidFill>
                <a:latin typeface="Museo Sans 300" panose="02000000000000000000" pitchFamily="50" charset="0"/>
              </a:rPr>
              <a:t>A food being sustainable means that it can be used to feed us again and again without running out or damaging the planet. </a:t>
            </a:r>
          </a:p>
          <a:p>
            <a:endParaRPr lang="en-GB" altLang="en-US">
              <a:solidFill>
                <a:schemeClr val="tx1">
                  <a:lumMod val="95000"/>
                  <a:lumOff val="5000"/>
                </a:schemeClr>
              </a:solidFill>
              <a:latin typeface="Museo Sans 300" panose="02000000000000000000" pitchFamily="50" charset="0"/>
            </a:endParaRPr>
          </a:p>
          <a:p>
            <a:r>
              <a:rPr lang="en-GB" altLang="en-US">
                <a:solidFill>
                  <a:schemeClr val="tx1">
                    <a:lumMod val="95000"/>
                    <a:lumOff val="5000"/>
                  </a:schemeClr>
                </a:solidFill>
                <a:latin typeface="Museo Sans 300" panose="02000000000000000000" pitchFamily="50" charset="0"/>
              </a:rPr>
              <a:t>We need to take greater care with our food choices because nothing has an endless supply. For example, if we always fish in the same areas of our planet’s oceans, the fish population won’t be able to breed and grow again, and the fish supply in that area will eventually run out.</a:t>
            </a:r>
          </a:p>
          <a:p>
            <a:endParaRPr lang="en-GB"/>
          </a:p>
        </p:txBody>
      </p:sp>
      <p:sp>
        <p:nvSpPr>
          <p:cNvPr id="4" name="Slide Number Placeholder 3"/>
          <p:cNvSpPr>
            <a:spLocks noGrp="1"/>
          </p:cNvSpPr>
          <p:nvPr>
            <p:ph type="sldNum" sz="quarter" idx="10"/>
          </p:nvPr>
        </p:nvSpPr>
        <p:spPr/>
        <p:txBody>
          <a:bodyPr/>
          <a:lstStyle/>
          <a:p>
            <a:fld id="{EBC7AA41-06E8-4F37-BA2A-DCCA6D52481B}" type="slidenum">
              <a:rPr lang="en-GB" smtClean="0"/>
              <a:pPr/>
              <a:t>5</a:t>
            </a:fld>
            <a:endParaRPr lang="en-GB"/>
          </a:p>
        </p:txBody>
      </p:sp>
    </p:spTree>
    <p:extLst>
      <p:ext uri="{BB962C8B-B14F-4D97-AF65-F5344CB8AC3E}">
        <p14:creationId xmlns:p14="http://schemas.microsoft.com/office/powerpoint/2010/main" val="40164980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a:solidFill>
                  <a:schemeClr val="tx1"/>
                </a:solidFill>
                <a:latin typeface="Berlin Sans FB Demi" panose="020E0802020502020306" pitchFamily="34" charset="0"/>
                <a:cs typeface="Twinkl" pitchFamily="2" charset="0"/>
              </a:rPr>
              <a:t>Problems arise when we don’t look after our planet’s resources and these problems will only get worse unless we ensure there are enough resources for the future.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a:solidFill>
                <a:schemeClr val="tx1"/>
              </a:solidFill>
              <a:latin typeface="Berlin Sans FB Demi" panose="020E0802020502020306" pitchFamily="34" charset="0"/>
              <a:cs typeface="Twinkl"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a:solidFill>
                  <a:schemeClr val="tx1"/>
                </a:solidFill>
                <a:latin typeface="Berlin Sans FB Demi" panose="020E0802020502020306" pitchFamily="34" charset="0"/>
                <a:cs typeface="Twinkl" pitchFamily="2" charset="0"/>
              </a:rPr>
              <a:t>In order to make more sustainable food choices, we need to consider…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a:solidFill>
                <a:schemeClr val="tx1"/>
              </a:solidFill>
              <a:latin typeface="Berlin Sans FB Demi" panose="020E0802020502020306" pitchFamily="34" charset="0"/>
              <a:cs typeface="Twinkl" pitchFamily="2" charset="0"/>
            </a:endParaRPr>
          </a:p>
          <a:p>
            <a:pPr marL="457200" indent="-457200">
              <a:spcBef>
                <a:spcPct val="0"/>
              </a:spcBef>
              <a:spcAft>
                <a:spcPct val="0"/>
              </a:spcAft>
              <a:buClrTx/>
              <a:buSzTx/>
              <a:buFont typeface="Wingdings" panose="05000000000000000000" pitchFamily="2" charset="2"/>
              <a:buChar char="§"/>
              <a:defRPr/>
            </a:pPr>
            <a:r>
              <a:rPr lang="en-US" altLang="en-US" sz="1200">
                <a:latin typeface="Berlin Sans FB Demi" panose="020E0802020502020306" pitchFamily="34" charset="0"/>
                <a:cs typeface="Twinkl" pitchFamily="2" charset="0"/>
              </a:rPr>
              <a:t>Food Miles</a:t>
            </a:r>
          </a:p>
          <a:p>
            <a:pPr marL="457200" indent="-457200">
              <a:spcBef>
                <a:spcPct val="0"/>
              </a:spcBef>
              <a:spcAft>
                <a:spcPct val="0"/>
              </a:spcAft>
              <a:buClrTx/>
              <a:buSzTx/>
              <a:buFont typeface="Wingdings" panose="05000000000000000000" pitchFamily="2" charset="2"/>
              <a:buChar char="§"/>
              <a:defRPr/>
            </a:pPr>
            <a:r>
              <a:rPr lang="en-US" altLang="en-US" sz="1200">
                <a:latin typeface="Berlin Sans FB Demi" panose="020E0802020502020306" pitchFamily="34" charset="0"/>
              </a:rPr>
              <a:t>Processed Foods</a:t>
            </a:r>
          </a:p>
          <a:p>
            <a:pPr marL="457200" indent="-457200">
              <a:spcBef>
                <a:spcPct val="0"/>
              </a:spcBef>
              <a:spcAft>
                <a:spcPct val="0"/>
              </a:spcAft>
              <a:buClrTx/>
              <a:buSzTx/>
              <a:buFont typeface="Wingdings" panose="05000000000000000000" pitchFamily="2" charset="2"/>
              <a:buChar char="§"/>
              <a:defRPr/>
            </a:pPr>
            <a:r>
              <a:rPr lang="en-US" altLang="en-US" sz="1200">
                <a:latin typeface="Berlin Sans FB Demi" panose="020E0802020502020306" pitchFamily="34" charset="0"/>
              </a:rPr>
              <a:t>Farming techniques</a:t>
            </a:r>
          </a:p>
          <a:p>
            <a:pPr marL="457200" indent="-457200">
              <a:spcBef>
                <a:spcPct val="0"/>
              </a:spcBef>
              <a:spcAft>
                <a:spcPct val="0"/>
              </a:spcAft>
              <a:buClrTx/>
              <a:buSzTx/>
              <a:buFont typeface="Wingdings" panose="05000000000000000000" pitchFamily="2" charset="2"/>
              <a:buChar char="§"/>
              <a:defRPr/>
            </a:pPr>
            <a:r>
              <a:rPr lang="en-US" altLang="en-US" sz="1200">
                <a:latin typeface="Berlin Sans FB Demi" panose="020E0802020502020306" pitchFamily="34" charset="0"/>
              </a:rPr>
              <a:t>Food in bellies not bins</a:t>
            </a:r>
          </a:p>
          <a:p>
            <a:pPr eaLnBrk="1" fontAlgn="auto" hangingPunct="1">
              <a:spcBef>
                <a:spcPct val="0"/>
              </a:spcBef>
              <a:spcAft>
                <a:spcPct val="0"/>
              </a:spcAft>
              <a:buClrTx/>
              <a:buSzTx/>
              <a:buFontTx/>
              <a:buNone/>
              <a:defRPr/>
            </a:pPr>
            <a:endParaRPr lang="en-GB" altLang="en-US" sz="1600">
              <a:latin typeface="Twinkl SemiBold"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a:solidFill>
                <a:schemeClr val="tx1"/>
              </a:solidFill>
              <a:latin typeface="Berlin Sans FB Demi" panose="020E0802020502020306" pitchFamily="34" charset="0"/>
              <a:cs typeface="Twinkl" pitchFamily="2" charset="0"/>
            </a:endParaRPr>
          </a:p>
          <a:p>
            <a:endParaRPr lang="en-GB"/>
          </a:p>
        </p:txBody>
      </p:sp>
      <p:sp>
        <p:nvSpPr>
          <p:cNvPr id="4" name="Slide Number Placeholder 3"/>
          <p:cNvSpPr>
            <a:spLocks noGrp="1"/>
          </p:cNvSpPr>
          <p:nvPr>
            <p:ph type="sldNum" sz="quarter" idx="5"/>
          </p:nvPr>
        </p:nvSpPr>
        <p:spPr/>
        <p:txBody>
          <a:bodyPr/>
          <a:lstStyle/>
          <a:p>
            <a:fld id="{EBC7AA41-06E8-4F37-BA2A-DCCA6D52481B}" type="slidenum">
              <a:rPr lang="en-GB" smtClean="0"/>
              <a:pPr/>
              <a:t>6</a:t>
            </a:fld>
            <a:endParaRPr lang="en-GB"/>
          </a:p>
        </p:txBody>
      </p:sp>
    </p:spTree>
    <p:extLst>
      <p:ext uri="{BB962C8B-B14F-4D97-AF65-F5344CB8AC3E}">
        <p14:creationId xmlns:p14="http://schemas.microsoft.com/office/powerpoint/2010/main" val="23287888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pPr fontAlgn="t">
              <a:defRPr/>
            </a:pPr>
            <a:endParaRPr lang="en-US" altLang="en-US" sz="1400" b="1">
              <a:solidFill>
                <a:srgbClr val="231F20"/>
              </a:solidFill>
              <a:latin typeface="+mn-lt"/>
            </a:endParaRPr>
          </a:p>
          <a:p>
            <a:pPr fontAlgn="t">
              <a:defRPr/>
            </a:pPr>
            <a:r>
              <a:rPr lang="en-US" altLang="en-US" b="1">
                <a:solidFill>
                  <a:srgbClr val="231F20"/>
                </a:solidFill>
                <a:latin typeface="Berlin Sans FB Demi" panose="020E0802020502020306" pitchFamily="34" charset="0"/>
              </a:rPr>
              <a:t>Food miles</a:t>
            </a:r>
            <a:r>
              <a:rPr lang="en-US" altLang="en-US">
                <a:solidFill>
                  <a:srgbClr val="231F20"/>
                </a:solidFill>
                <a:latin typeface="Berlin Sans FB Demi" panose="020E0802020502020306" pitchFamily="34" charset="0"/>
              </a:rPr>
              <a:t> measure the distance your food has travelled to get to your plate. Sometimes food may travel from the farm it is grown on in the UK to a local shop or restaurant to be sold, however other foods might travel to a factory first to be checked, sorted and packed, and then on to a supermarket or shop. </a:t>
            </a:r>
          </a:p>
          <a:p>
            <a:pPr fontAlgn="t">
              <a:defRPr/>
            </a:pPr>
            <a:endParaRPr lang="en-US" altLang="en-US">
              <a:solidFill>
                <a:srgbClr val="231F20"/>
              </a:solidFill>
              <a:latin typeface="Berlin Sans FB Demi" panose="020E0802020502020306" pitchFamily="34" charset="0"/>
            </a:endParaRPr>
          </a:p>
          <a:p>
            <a:pPr fontAlgn="t">
              <a:defRPr/>
            </a:pPr>
            <a:r>
              <a:rPr lang="en-US" altLang="en-US">
                <a:solidFill>
                  <a:srgbClr val="231F20"/>
                </a:solidFill>
                <a:latin typeface="Berlin Sans FB Demi" panose="020E0802020502020306" pitchFamily="34" charset="0"/>
              </a:rPr>
              <a:t>Not all the food we like to eat can be grown where we live. This depends on each country’s climate, however, almost anything can be imported (brought into our country from abroad), so we have access to food products from all over the world! </a:t>
            </a:r>
          </a:p>
          <a:p>
            <a:pPr fontAlgn="t">
              <a:defRPr/>
            </a:pPr>
            <a:endParaRPr lang="en-US" altLang="en-US" b="1" u="sng">
              <a:solidFill>
                <a:srgbClr val="00B050"/>
              </a:solidFill>
              <a:latin typeface="Berlin Sans FB Demi" panose="020E0802020502020306" pitchFamily="34" charset="0"/>
            </a:endParaRPr>
          </a:p>
          <a:p>
            <a:pPr fontAlgn="t">
              <a:defRPr/>
            </a:pPr>
            <a:r>
              <a:rPr lang="en-US" altLang="en-US" b="1" u="sng">
                <a:solidFill>
                  <a:srgbClr val="00B050"/>
                </a:solidFill>
                <a:latin typeface="Berlin Sans FB Demi" panose="020E0802020502020306" pitchFamily="34" charset="0"/>
              </a:rPr>
              <a:t>Can you think of anything we eat which can’t be grown/produced in the UK?</a:t>
            </a:r>
          </a:p>
          <a:p>
            <a:pPr fontAlgn="t">
              <a:defRPr/>
            </a:pPr>
            <a:endParaRPr lang="en-US" altLang="en-US">
              <a:solidFill>
                <a:srgbClr val="231F20"/>
              </a:solidFill>
              <a:latin typeface="Berlin Sans FB Demi" panose="020E0802020502020306" pitchFamily="34" charset="0"/>
            </a:endParaRPr>
          </a:p>
          <a:p>
            <a:pPr fontAlgn="t">
              <a:defRPr/>
            </a:pPr>
            <a:r>
              <a:rPr lang="en-US" altLang="en-US">
                <a:solidFill>
                  <a:srgbClr val="231F20"/>
                </a:solidFill>
                <a:latin typeface="Berlin Sans FB Demi" panose="020E0802020502020306" pitchFamily="34" charset="0"/>
              </a:rPr>
              <a:t>Food that is grown and produced </a:t>
            </a:r>
            <a:r>
              <a:rPr lang="en-US" altLang="en-US" b="1">
                <a:solidFill>
                  <a:srgbClr val="231F20"/>
                </a:solidFill>
                <a:latin typeface="Berlin Sans FB Demi" panose="020E0802020502020306" pitchFamily="34" charset="0"/>
              </a:rPr>
              <a:t>locally</a:t>
            </a:r>
            <a:r>
              <a:rPr lang="en-US" altLang="en-US">
                <a:solidFill>
                  <a:srgbClr val="231F20"/>
                </a:solidFill>
                <a:latin typeface="Berlin Sans FB Demi" panose="020E0802020502020306" pitchFamily="34" charset="0"/>
              </a:rPr>
              <a:t> is better for our environment because it has to travel a shorter distance and use less energy to get to us.</a:t>
            </a:r>
          </a:p>
          <a:p>
            <a:pPr fontAlgn="t">
              <a:defRPr/>
            </a:pPr>
            <a:endParaRPr lang="en-US" altLang="en-US" sz="1400">
              <a:solidFill>
                <a:srgbClr val="231F20"/>
              </a:solidFill>
              <a:latin typeface="Abadi" panose="020B0604020104020204" pitchFamily="34" charset="0"/>
            </a:endParaRPr>
          </a:p>
          <a:p>
            <a:pPr fontAlgn="t">
              <a:defRPr/>
            </a:pPr>
            <a:endParaRPr lang="en-US" altLang="en-US" sz="1400">
              <a:latin typeface="+mn-lt"/>
            </a:endParaRPr>
          </a:p>
          <a:p>
            <a:endParaRPr lang="en-GB"/>
          </a:p>
        </p:txBody>
      </p:sp>
      <p:sp>
        <p:nvSpPr>
          <p:cNvPr id="4" name="Slide Number Placeholder 3"/>
          <p:cNvSpPr>
            <a:spLocks noGrp="1"/>
          </p:cNvSpPr>
          <p:nvPr>
            <p:ph type="sldNum" sz="quarter" idx="10"/>
          </p:nvPr>
        </p:nvSpPr>
        <p:spPr/>
        <p:txBody>
          <a:bodyPr/>
          <a:lstStyle/>
          <a:p>
            <a:fld id="{EBC7AA41-06E8-4F37-BA2A-DCCA6D52481B}" type="slidenum">
              <a:rPr lang="en-GB" smtClean="0"/>
              <a:pPr/>
              <a:t>7</a:t>
            </a:fld>
            <a:endParaRPr lang="en-GB"/>
          </a:p>
        </p:txBody>
      </p:sp>
    </p:spTree>
    <p:extLst>
      <p:ext uri="{BB962C8B-B14F-4D97-AF65-F5344CB8AC3E}">
        <p14:creationId xmlns:p14="http://schemas.microsoft.com/office/powerpoint/2010/main" val="8215446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r>
              <a:rPr lang="en-GB" altLang="en-US">
                <a:solidFill>
                  <a:srgbClr val="1C1C1C"/>
                </a:solidFill>
                <a:latin typeface="Berlin Sans FB Demi"/>
                <a:ea typeface="Sassoon Infant Rg"/>
                <a:cs typeface="Sassoon Infant Rg"/>
              </a:rPr>
              <a:t>Sadly, there are thousands of people who simply aren’t getting the nutritious food they need to thrive. Too much of the food we eat is produced in a way that is damaging the natural world and our health. </a:t>
            </a:r>
            <a:endParaRPr lang="en-US" altLang="en-US">
              <a:latin typeface="Berlin Sans FB Demi" panose="020E0802020502020306" pitchFamily="34" charset="0"/>
              <a:cs typeface="Twinkl" pitchFamily="2" charset="0"/>
            </a:endParaRPr>
          </a:p>
          <a:p>
            <a:pPr eaLnBrk="1" hangingPunct="1"/>
            <a:endParaRPr lang="en-US" altLang="en-US">
              <a:latin typeface="Berlin Sans FB Demi" panose="020E0802020502020306" pitchFamily="34" charset="0"/>
              <a:cs typeface="Twinkl"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solidFill>
                  <a:srgbClr val="231F20"/>
                </a:solidFill>
                <a:effectLst/>
                <a:latin typeface="Berlin Sans FB Demi" panose="020E0802020502020306" pitchFamily="34" charset="0"/>
                <a:ea typeface="Aptos" panose="020B0004020202020204" pitchFamily="34" charset="0"/>
                <a:cs typeface="Aptos" panose="020B0004020202020204" pitchFamily="34" charset="0"/>
              </a:rPr>
              <a:t>Ultra-processed foods contain a lot of different ingredients that you wouldn’t find in your kitchen. This includes things like fizzy drinks, crisps and frozen potato waffles. As well products that may make health claims on the packaging like low fat, high </a:t>
            </a:r>
            <a:r>
              <a:rPr lang="en-US" sz="1800" err="1">
                <a:solidFill>
                  <a:srgbClr val="231F20"/>
                </a:solidFill>
                <a:effectLst/>
                <a:latin typeface="Berlin Sans FB Demi" panose="020E0802020502020306" pitchFamily="34" charset="0"/>
                <a:ea typeface="Aptos" panose="020B0004020202020204" pitchFamily="34" charset="0"/>
                <a:cs typeface="Aptos" panose="020B0004020202020204" pitchFamily="34" charset="0"/>
              </a:rPr>
              <a:t>fibre</a:t>
            </a:r>
            <a:r>
              <a:rPr lang="en-US" sz="1800">
                <a:solidFill>
                  <a:srgbClr val="231F20"/>
                </a:solidFill>
                <a:effectLst/>
                <a:latin typeface="Berlin Sans FB Demi" panose="020E0802020502020306" pitchFamily="34" charset="0"/>
                <a:ea typeface="Aptos" panose="020B0004020202020204" pitchFamily="34" charset="0"/>
                <a:cs typeface="Aptos" panose="020B0004020202020204" pitchFamily="34" charset="0"/>
              </a:rPr>
              <a:t> or sugar free for example some low-fat yoghurts and breakfast cereals.</a:t>
            </a:r>
            <a:endParaRPr lang="en-GB" sz="1800">
              <a:effectLst/>
              <a:latin typeface="Aptos" panose="020B0004020202020204" pitchFamily="34" charset="0"/>
              <a:ea typeface="Aptos" panose="020B0004020202020204" pitchFamily="34" charset="0"/>
              <a:cs typeface="Aptos" panose="020B0004020202020204" pitchFamily="34" charset="0"/>
            </a:endParaRPr>
          </a:p>
          <a:p>
            <a:pPr eaLnBrk="1" hangingPunct="1"/>
            <a:endParaRPr lang="en-US" altLang="en-US">
              <a:solidFill>
                <a:srgbClr val="231F20"/>
              </a:solidFill>
              <a:latin typeface="Berlin Sans FB Demi" panose="020E0802020502020306" pitchFamily="34" charset="0"/>
            </a:endParaRPr>
          </a:p>
          <a:p>
            <a:r>
              <a:rPr lang="en-US" altLang="en-US">
                <a:solidFill>
                  <a:srgbClr val="231F20"/>
                </a:solidFill>
                <a:latin typeface="Berlin Sans FB Demi"/>
              </a:rPr>
              <a:t>These products must be made as cheaply as possible to make more money, so growing methods involve a lot of chemicals and energy. The products themselves require more energy to produce due to higher processing, and they often come packaged in lots of plastic. </a:t>
            </a:r>
            <a:endParaRPr lang="en-US" altLang="en-US">
              <a:solidFill>
                <a:srgbClr val="231F20"/>
              </a:solidFill>
              <a:latin typeface="Berlin Sans FB Demi" panose="020E0802020502020306" pitchFamily="34" charset="0"/>
            </a:endParaRPr>
          </a:p>
          <a:p>
            <a:pPr eaLnBrk="1" hangingPunct="1"/>
            <a:endParaRPr lang="en-US" altLang="en-US">
              <a:solidFill>
                <a:srgbClr val="231F20"/>
              </a:solidFill>
              <a:latin typeface="Berlin Sans FB Demi" panose="020E0802020502020306" pitchFamily="34" charset="0"/>
            </a:endParaRPr>
          </a:p>
          <a:p>
            <a:pPr eaLnBrk="1" hangingPunct="1"/>
            <a:r>
              <a:rPr lang="en-US" altLang="en-US" b="1" u="sng">
                <a:solidFill>
                  <a:srgbClr val="00B050"/>
                </a:solidFill>
                <a:latin typeface="Berlin Sans FB Demi"/>
                <a:cs typeface="Twinkl" pitchFamily="2" charset="0"/>
              </a:rPr>
              <a:t>What would a more sustainable choice be?</a:t>
            </a:r>
          </a:p>
          <a:p>
            <a:pPr eaLnBrk="1" hangingPunct="1"/>
            <a:endParaRPr lang="en-US" altLang="en-US">
              <a:solidFill>
                <a:srgbClr val="231F20"/>
              </a:solidFill>
              <a:latin typeface="Berlin Sans FB Demi" panose="020E0802020502020306" pitchFamily="34" charset="0"/>
            </a:endParaRPr>
          </a:p>
          <a:p>
            <a:r>
              <a:rPr lang="en-US" altLang="en-US" b="1">
                <a:latin typeface="Berlin Sans FB Demi"/>
                <a:cs typeface="Twinkl" pitchFamily="2" charset="0"/>
              </a:rPr>
              <a:t>It is our job to take care of the planet to ensure that future generations of people and animals can live and thrive on Earth. </a:t>
            </a:r>
            <a:endParaRPr lang="en-US" altLang="en-US" b="1">
              <a:latin typeface="Berlin Sans FB Demi" panose="020E0802020502020306" pitchFamily="34" charset="0"/>
              <a:cs typeface="Twinkl" pitchFamily="2" charset="0"/>
            </a:endParaRPr>
          </a:p>
          <a:p>
            <a:endParaRPr lang="en-GB"/>
          </a:p>
        </p:txBody>
      </p:sp>
      <p:sp>
        <p:nvSpPr>
          <p:cNvPr id="4" name="Slide Number Placeholder 3"/>
          <p:cNvSpPr>
            <a:spLocks noGrp="1"/>
          </p:cNvSpPr>
          <p:nvPr>
            <p:ph type="sldNum" sz="quarter" idx="10"/>
          </p:nvPr>
        </p:nvSpPr>
        <p:spPr/>
        <p:txBody>
          <a:bodyPr/>
          <a:lstStyle/>
          <a:p>
            <a:fld id="{EBC7AA41-06E8-4F37-BA2A-DCCA6D52481B}" type="slidenum">
              <a:rPr lang="en-GB" smtClean="0"/>
              <a:pPr/>
              <a:t>8</a:t>
            </a:fld>
            <a:endParaRPr lang="en-GB"/>
          </a:p>
        </p:txBody>
      </p:sp>
    </p:spTree>
    <p:extLst>
      <p:ext uri="{BB962C8B-B14F-4D97-AF65-F5344CB8AC3E}">
        <p14:creationId xmlns:p14="http://schemas.microsoft.com/office/powerpoint/2010/main" val="33068257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pPr eaLnBrk="1" hangingPunct="1"/>
            <a:r>
              <a:rPr lang="en-GB" altLang="en-US">
                <a:solidFill>
                  <a:srgbClr val="4C4A4A"/>
                </a:solidFill>
                <a:latin typeface="Berlin Sans FB Demi" panose="020E0802020502020306" pitchFamily="34" charset="0"/>
              </a:rPr>
              <a:t>In the UK lots of people believe it is possible to produce healthy, nutritious food for all through</a:t>
            </a:r>
            <a:r>
              <a:rPr lang="en-GB" altLang="en-US" u="sng">
                <a:latin typeface="Berlin Sans FB Demi" panose="020E0802020502020306" pitchFamily="34" charset="0"/>
              </a:rPr>
              <a:t> </a:t>
            </a:r>
            <a:r>
              <a:rPr lang="en-GB" altLang="en-US">
                <a:latin typeface="Berlin Sans FB Demi" panose="020E0802020502020306" pitchFamily="34" charset="0"/>
              </a:rPr>
              <a:t>kinder farming, </a:t>
            </a:r>
            <a:r>
              <a:rPr lang="en-GB" altLang="en-US">
                <a:solidFill>
                  <a:srgbClr val="4C4A4A"/>
                </a:solidFill>
                <a:latin typeface="Berlin Sans FB Demi" panose="020E0802020502020306" pitchFamily="34" charset="0"/>
              </a:rPr>
              <a:t>such as organic – without using chemicals or killing wildlife, and while giving farm animals a good life. </a:t>
            </a:r>
          </a:p>
          <a:p>
            <a:pPr eaLnBrk="1" hangingPunct="1"/>
            <a:endParaRPr lang="en-GB" altLang="en-US">
              <a:solidFill>
                <a:srgbClr val="4C4A4A"/>
              </a:solidFill>
              <a:latin typeface="Berlin Sans FB Demi" panose="020E0802020502020306" pitchFamily="34" charset="0"/>
            </a:endParaRPr>
          </a:p>
          <a:p>
            <a:pPr>
              <a:spcBef>
                <a:spcPts val="1000"/>
              </a:spcBef>
            </a:pPr>
            <a:r>
              <a:rPr lang="en-US" altLang="en-US">
                <a:latin typeface="Berlin Sans FB Demi" panose="020E0802020502020306" pitchFamily="34" charset="0"/>
                <a:cs typeface="Twinkl" pitchFamily="2" charset="0"/>
              </a:rPr>
              <a:t>Problems arise when we don’t look after the resources we have, so we need to ensure there are enough resources for future generations. </a:t>
            </a:r>
            <a:r>
              <a:rPr lang="en-GB" altLang="en-US">
                <a:solidFill>
                  <a:srgbClr val="1C1C1C"/>
                </a:solidFill>
                <a:latin typeface="Berlin Sans FB Demi" panose="020E0802020502020306" pitchFamily="34" charset="0"/>
                <a:ea typeface="Sassoon Infant Rg"/>
                <a:cs typeface="Sassoon Infant Rg"/>
              </a:rPr>
              <a:t>The way we produce a lot of food in the UK needs to change and it all starts with our soil.</a:t>
            </a:r>
          </a:p>
          <a:p>
            <a:pPr>
              <a:spcBef>
                <a:spcPts val="1000"/>
              </a:spcBef>
            </a:pPr>
            <a:endParaRPr lang="en-GB" altLang="en-US">
              <a:solidFill>
                <a:srgbClr val="1C1C1C"/>
              </a:solidFill>
              <a:latin typeface="Berlin Sans FB Demi" panose="020E0802020502020306" pitchFamily="34" charset="0"/>
              <a:ea typeface="Sassoon Infant Rg"/>
              <a:cs typeface="Sassoon Infant Rg"/>
              <a:hlinkClick r:id="rId3" tooltip="Save Our Soil"/>
            </a:endParaRPr>
          </a:p>
          <a:p>
            <a:pPr marL="0" marR="0" lvl="0" indent="0" algn="l" defTabSz="914400" rtl="0" eaLnBrk="1" fontAlgn="auto" latinLnBrk="0" hangingPunct="1">
              <a:lnSpc>
                <a:spcPct val="100000"/>
              </a:lnSpc>
              <a:spcBef>
                <a:spcPts val="1000"/>
              </a:spcBef>
              <a:spcAft>
                <a:spcPts val="0"/>
              </a:spcAft>
              <a:buClrTx/>
              <a:buSzTx/>
              <a:buFontTx/>
              <a:buNone/>
              <a:tabLst/>
              <a:defRPr/>
            </a:pPr>
            <a:r>
              <a:rPr lang="en-GB" altLang="en-US">
                <a:solidFill>
                  <a:srgbClr val="1C1C1C"/>
                </a:solidFill>
                <a:latin typeface="Berlin Sans FB Demi" panose="020E0802020502020306" pitchFamily="34" charset="0"/>
                <a:ea typeface="Sassoon Infant Rg"/>
                <a:cs typeface="Sassoon Infant Rg"/>
              </a:rPr>
              <a:t>Healthy soils are full of life. They produce healthy crops that nourish people and animals. But when chemicals are used and lands are intensively farmed, soil is damaged. Keeping it healthy is essential if we are to feed a growing population and protect our environment.</a:t>
            </a:r>
            <a:endParaRPr lang="en-GB" altLang="en-US">
              <a:latin typeface="Berlin Sans FB Demi" panose="020E0802020502020306" pitchFamily="34" charset="0"/>
            </a:endParaRPr>
          </a:p>
          <a:p>
            <a:pPr>
              <a:spcBef>
                <a:spcPts val="1000"/>
              </a:spcBef>
            </a:pPr>
            <a:endParaRPr lang="en-GB" altLang="en-US">
              <a:solidFill>
                <a:srgbClr val="1C1C1C"/>
              </a:solidFill>
              <a:latin typeface="Berlin Sans FB Demi" panose="020E0802020502020306" pitchFamily="34" charset="0"/>
              <a:ea typeface="Sassoon Infant Rg"/>
              <a:cs typeface="Sassoon Infant Rg"/>
              <a:hlinkClick r:id="rId3" tooltip="Save Our Soil"/>
            </a:endParaRPr>
          </a:p>
          <a:p>
            <a:pPr>
              <a:spcBef>
                <a:spcPts val="1000"/>
              </a:spcBef>
            </a:pPr>
            <a:r>
              <a:rPr lang="en-GB" altLang="en-US">
                <a:solidFill>
                  <a:srgbClr val="1C1C1C"/>
                </a:solidFill>
                <a:latin typeface="Berlin Sans FB Demi" panose="020E0802020502020306" pitchFamily="34" charset="0"/>
                <a:ea typeface="Sassoon Infant Rg"/>
                <a:cs typeface="Sassoon Infant Rg"/>
              </a:rPr>
              <a:t>.</a:t>
            </a:r>
            <a:endParaRPr lang="en-GB" altLang="en-US">
              <a:solidFill>
                <a:srgbClr val="4C4A4A"/>
              </a:solidFill>
              <a:latin typeface="Berlin Sans FB Demi" panose="020E0802020502020306" pitchFamily="34" charset="0"/>
            </a:endParaRPr>
          </a:p>
          <a:p>
            <a:pPr eaLnBrk="1" hangingPunct="1"/>
            <a:endParaRPr lang="en-GB" altLang="en-US">
              <a:solidFill>
                <a:srgbClr val="4C4A4A"/>
              </a:solidFill>
              <a:latin typeface="Berlin Sans FB Demi" panose="020E0802020502020306" pitchFamily="34" charset="0"/>
            </a:endParaRPr>
          </a:p>
          <a:p>
            <a:pPr eaLnBrk="1" hangingPunct="1"/>
            <a:endParaRPr lang="en-GB" altLang="en-US">
              <a:solidFill>
                <a:srgbClr val="4C4A4A"/>
              </a:solidFill>
              <a:latin typeface="Modern No. 20" panose="02070704070505020303" pitchFamily="18" charset="0"/>
            </a:endParaRPr>
          </a:p>
          <a:p>
            <a:endParaRPr lang="en-GB"/>
          </a:p>
        </p:txBody>
      </p:sp>
      <p:sp>
        <p:nvSpPr>
          <p:cNvPr id="4" name="Slide Number Placeholder 3"/>
          <p:cNvSpPr>
            <a:spLocks noGrp="1"/>
          </p:cNvSpPr>
          <p:nvPr>
            <p:ph type="sldNum" sz="quarter" idx="10"/>
          </p:nvPr>
        </p:nvSpPr>
        <p:spPr/>
        <p:txBody>
          <a:bodyPr/>
          <a:lstStyle/>
          <a:p>
            <a:fld id="{EBC7AA41-06E8-4F37-BA2A-DCCA6D52481B}" type="slidenum">
              <a:rPr lang="en-GB" smtClean="0"/>
              <a:pPr/>
              <a:t>9</a:t>
            </a:fld>
            <a:endParaRPr lang="en-GB"/>
          </a:p>
        </p:txBody>
      </p:sp>
    </p:spTree>
    <p:extLst>
      <p:ext uri="{BB962C8B-B14F-4D97-AF65-F5344CB8AC3E}">
        <p14:creationId xmlns:p14="http://schemas.microsoft.com/office/powerpoint/2010/main" val="29560771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lvl1pPr algn="ctr">
              <a:defRPr/>
            </a:lvl1p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Tree>
    <p:extLst>
      <p:ext uri="{BB962C8B-B14F-4D97-AF65-F5344CB8AC3E}">
        <p14:creationId xmlns:p14="http://schemas.microsoft.com/office/powerpoint/2010/main" val="21290692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44055091-6F99-44E0-A3F8-E07B7768B760}" type="datetimeFigureOut">
              <a:rPr lang="en-GB" smtClean="0"/>
              <a:pPr/>
              <a:t>20/02/2024</a:t>
            </a:fld>
            <a:endParaRPr lang="en-GB"/>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9723EA9D-D616-45A5-812D-60F9EE8A2281}" type="slidenum">
              <a:rPr lang="en-GB" smtClean="0"/>
              <a:pPr/>
              <a:t>‹#›</a:t>
            </a:fld>
            <a:endParaRPr lang="en-GB"/>
          </a:p>
        </p:txBody>
      </p:sp>
    </p:spTree>
    <p:extLst>
      <p:ext uri="{BB962C8B-B14F-4D97-AF65-F5344CB8AC3E}">
        <p14:creationId xmlns:p14="http://schemas.microsoft.com/office/powerpoint/2010/main" val="38456130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44055091-6F99-44E0-A3F8-E07B7768B760}" type="datetimeFigureOut">
              <a:rPr lang="en-GB" smtClean="0"/>
              <a:pPr/>
              <a:t>20/02/2024</a:t>
            </a:fld>
            <a:endParaRPr lang="en-GB"/>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9723EA9D-D616-45A5-812D-60F9EE8A2281}" type="slidenum">
              <a:rPr lang="en-GB" smtClean="0"/>
              <a:pPr/>
              <a:t>‹#›</a:t>
            </a:fld>
            <a:endParaRPr lang="en-GB"/>
          </a:p>
        </p:txBody>
      </p:sp>
    </p:spTree>
    <p:extLst>
      <p:ext uri="{BB962C8B-B14F-4D97-AF65-F5344CB8AC3E}">
        <p14:creationId xmlns:p14="http://schemas.microsoft.com/office/powerpoint/2010/main" val="4799807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Rounded Rectangle 4">
            <a:extLst>
              <a:ext uri="{FF2B5EF4-FFF2-40B4-BE49-F238E27FC236}">
                <a16:creationId xmlns:a16="http://schemas.microsoft.com/office/drawing/2014/main" id="{F39DE9E5-75F1-4706-991A-966628564C40}"/>
              </a:ext>
            </a:extLst>
          </p:cNvPr>
          <p:cNvSpPr/>
          <p:nvPr userDrawn="1"/>
        </p:nvSpPr>
        <p:spPr bwMode="auto">
          <a:xfrm>
            <a:off x="609601" y="438150"/>
            <a:ext cx="10960100"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a:t> </a:t>
            </a:r>
          </a:p>
        </p:txBody>
      </p:sp>
      <p:sp>
        <p:nvSpPr>
          <p:cNvPr id="8" name="Title 5"/>
          <p:cNvSpPr>
            <a:spLocks noGrp="1"/>
          </p:cNvSpPr>
          <p:nvPr>
            <p:ph type="title"/>
          </p:nvPr>
        </p:nvSpPr>
        <p:spPr>
          <a:xfrm>
            <a:off x="609598" y="478895"/>
            <a:ext cx="10960100" cy="994306"/>
          </a:xfrm>
        </p:spPr>
        <p:txBody>
          <a:bodyPr>
            <a:noAutofit/>
          </a:bodyPr>
          <a:lstStyle>
            <a:lvl1pPr>
              <a:defRPr>
                <a:latin typeface="Twinkl SemiBold" pitchFamily="2" charset="0"/>
              </a:defRPr>
            </a:lvl1pPr>
          </a:lstStyle>
          <a:p>
            <a:r>
              <a:rPr lang="en-US"/>
              <a:t>Click to edit Master title style</a:t>
            </a:r>
            <a:endParaRPr lang="en-GB"/>
          </a:p>
        </p:txBody>
      </p:sp>
    </p:spTree>
    <p:extLst>
      <p:ext uri="{BB962C8B-B14F-4D97-AF65-F5344CB8AC3E}">
        <p14:creationId xmlns:p14="http://schemas.microsoft.com/office/powerpoint/2010/main" val="13572811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9A7C45D5-8E48-41DA-A486-BA41E59709D3}" type="datetimeFigureOut">
              <a:rPr lang="en-GB" smtClean="0"/>
              <a:t>20/02/2024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B53E0A2-5674-4D66-AB4A-E053FB9666BE}" type="slidenum">
              <a:rPr lang="en-GB" smtClean="0"/>
              <a:t>‹#›</a:t>
            </a:fld>
            <a:endParaRPr lang="en-GB"/>
          </a:p>
        </p:txBody>
      </p:sp>
    </p:spTree>
    <p:extLst>
      <p:ext uri="{BB962C8B-B14F-4D97-AF65-F5344CB8AC3E}">
        <p14:creationId xmlns:p14="http://schemas.microsoft.com/office/powerpoint/2010/main" val="27996247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9A7C45D5-8E48-41DA-A486-BA41E59709D3}" type="datetimeFigureOut">
              <a:rPr lang="en-GB" smtClean="0"/>
              <a:t>20/02/2024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B53E0A2-5674-4D66-AB4A-E053FB9666BE}" type="slidenum">
              <a:rPr lang="en-GB" smtClean="0"/>
              <a:t>‹#›</a:t>
            </a:fld>
            <a:endParaRPr lang="en-GB"/>
          </a:p>
        </p:txBody>
      </p:sp>
    </p:spTree>
    <p:extLst>
      <p:ext uri="{BB962C8B-B14F-4D97-AF65-F5344CB8AC3E}">
        <p14:creationId xmlns:p14="http://schemas.microsoft.com/office/powerpoint/2010/main" val="38423101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A7C45D5-8E48-41DA-A486-BA41E59709D3}" type="datetimeFigureOut">
              <a:rPr lang="en-GB" smtClean="0"/>
              <a:t>20/02/2024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B53E0A2-5674-4D66-AB4A-E053FB9666BE}" type="slidenum">
              <a:rPr lang="en-GB" smtClean="0"/>
              <a:t>‹#›</a:t>
            </a:fld>
            <a:endParaRPr lang="en-GB"/>
          </a:p>
        </p:txBody>
      </p:sp>
    </p:spTree>
    <p:extLst>
      <p:ext uri="{BB962C8B-B14F-4D97-AF65-F5344CB8AC3E}">
        <p14:creationId xmlns:p14="http://schemas.microsoft.com/office/powerpoint/2010/main" val="37672693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9A7C45D5-8E48-41DA-A486-BA41E59709D3}" type="datetimeFigureOut">
              <a:rPr lang="en-GB" smtClean="0"/>
              <a:t>20/02/2024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B53E0A2-5674-4D66-AB4A-E053FB9666BE}" type="slidenum">
              <a:rPr lang="en-GB" smtClean="0"/>
              <a:t>‹#›</a:t>
            </a:fld>
            <a:endParaRPr lang="en-GB"/>
          </a:p>
        </p:txBody>
      </p:sp>
    </p:spTree>
    <p:extLst>
      <p:ext uri="{BB962C8B-B14F-4D97-AF65-F5344CB8AC3E}">
        <p14:creationId xmlns:p14="http://schemas.microsoft.com/office/powerpoint/2010/main" val="13781743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9A7C45D5-8E48-41DA-A486-BA41E59709D3}" type="datetimeFigureOut">
              <a:rPr lang="en-GB" smtClean="0"/>
              <a:t>20/02/2024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FB53E0A2-5674-4D66-AB4A-E053FB9666BE}" type="slidenum">
              <a:rPr lang="en-GB" smtClean="0"/>
              <a:t>‹#›</a:t>
            </a:fld>
            <a:endParaRPr lang="en-GB"/>
          </a:p>
        </p:txBody>
      </p:sp>
    </p:spTree>
    <p:extLst>
      <p:ext uri="{BB962C8B-B14F-4D97-AF65-F5344CB8AC3E}">
        <p14:creationId xmlns:p14="http://schemas.microsoft.com/office/powerpoint/2010/main" val="16436175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9A7C45D5-8E48-41DA-A486-BA41E59709D3}" type="datetimeFigureOut">
              <a:rPr lang="en-GB" smtClean="0"/>
              <a:t>20/02/2024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FB53E0A2-5674-4D66-AB4A-E053FB9666BE}" type="slidenum">
              <a:rPr lang="en-GB" smtClean="0"/>
              <a:t>‹#›</a:t>
            </a:fld>
            <a:endParaRPr lang="en-GB"/>
          </a:p>
        </p:txBody>
      </p:sp>
    </p:spTree>
    <p:extLst>
      <p:ext uri="{BB962C8B-B14F-4D97-AF65-F5344CB8AC3E}">
        <p14:creationId xmlns:p14="http://schemas.microsoft.com/office/powerpoint/2010/main" val="5916136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A7C45D5-8E48-41DA-A486-BA41E59709D3}" type="datetimeFigureOut">
              <a:rPr lang="en-GB" smtClean="0"/>
              <a:t>20/02/2024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FB53E0A2-5674-4D66-AB4A-E053FB9666BE}" type="slidenum">
              <a:rPr lang="en-GB" smtClean="0"/>
              <a:t>‹#›</a:t>
            </a:fld>
            <a:endParaRPr lang="en-GB"/>
          </a:p>
        </p:txBody>
      </p:sp>
    </p:spTree>
    <p:extLst>
      <p:ext uri="{BB962C8B-B14F-4D97-AF65-F5344CB8AC3E}">
        <p14:creationId xmlns:p14="http://schemas.microsoft.com/office/powerpoint/2010/main" val="38604429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Date Placeholder 3"/>
          <p:cNvSpPr>
            <a:spLocks noGrp="1"/>
          </p:cNvSpPr>
          <p:nvPr>
            <p:ph type="dt" sz="half" idx="2"/>
          </p:nvPr>
        </p:nvSpPr>
        <p:spPr>
          <a:xfrm>
            <a:off x="143339" y="6550323"/>
            <a:ext cx="6624736" cy="365125"/>
          </a:xfrm>
          <a:prstGeom prst="rect">
            <a:avLst/>
          </a:prstGeom>
        </p:spPr>
        <p:txBody>
          <a:bodyPr/>
          <a:lstStyle>
            <a:lvl1pPr>
              <a:defRPr sz="1400">
                <a:solidFill>
                  <a:schemeClr val="bg1">
                    <a:lumMod val="50000"/>
                  </a:schemeClr>
                </a:solidFill>
              </a:defRPr>
            </a:lvl1pPr>
          </a:lstStyle>
          <a:p>
            <a:r>
              <a:rPr lang="en-GB"/>
              <a:t>Food for Life: making Britain healthier through food</a:t>
            </a:r>
          </a:p>
        </p:txBody>
      </p:sp>
      <p:sp>
        <p:nvSpPr>
          <p:cNvPr id="9" name="Slide Number Placeholder 5"/>
          <p:cNvSpPr>
            <a:spLocks noGrp="1"/>
          </p:cNvSpPr>
          <p:nvPr>
            <p:ph type="sldNum" sz="quarter" idx="4"/>
          </p:nvPr>
        </p:nvSpPr>
        <p:spPr>
          <a:xfrm>
            <a:off x="8400256" y="6525345"/>
            <a:ext cx="3612885" cy="365125"/>
          </a:xfrm>
          <a:prstGeom prst="rect">
            <a:avLst/>
          </a:prstGeom>
        </p:spPr>
        <p:txBody>
          <a:bodyPr/>
          <a:lstStyle>
            <a:lvl1pPr algn="r">
              <a:defRPr sz="1400">
                <a:solidFill>
                  <a:schemeClr val="bg1">
                    <a:lumMod val="50000"/>
                  </a:schemeClr>
                </a:solidFill>
              </a:defRPr>
            </a:lvl1pPr>
          </a:lstStyle>
          <a:p>
            <a:r>
              <a:rPr lang="en-GB"/>
              <a:t>www.foodforlife.org.uk</a:t>
            </a:r>
          </a:p>
        </p:txBody>
      </p:sp>
    </p:spTree>
    <p:extLst>
      <p:ext uri="{BB962C8B-B14F-4D97-AF65-F5344CB8AC3E}">
        <p14:creationId xmlns:p14="http://schemas.microsoft.com/office/powerpoint/2010/main" val="36792252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A7C45D5-8E48-41DA-A486-BA41E59709D3}" type="datetimeFigureOut">
              <a:rPr lang="en-GB" smtClean="0"/>
              <a:t>20/02/2024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B53E0A2-5674-4D66-AB4A-E053FB9666BE}" type="slidenum">
              <a:rPr lang="en-GB" smtClean="0"/>
              <a:t>‹#›</a:t>
            </a:fld>
            <a:endParaRPr lang="en-GB"/>
          </a:p>
        </p:txBody>
      </p:sp>
    </p:spTree>
    <p:extLst>
      <p:ext uri="{BB962C8B-B14F-4D97-AF65-F5344CB8AC3E}">
        <p14:creationId xmlns:p14="http://schemas.microsoft.com/office/powerpoint/2010/main" val="37688246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A7C45D5-8E48-41DA-A486-BA41E59709D3}" type="datetimeFigureOut">
              <a:rPr lang="en-GB" smtClean="0"/>
              <a:t>20/02/2024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B53E0A2-5674-4D66-AB4A-E053FB9666BE}" type="slidenum">
              <a:rPr lang="en-GB" smtClean="0"/>
              <a:t>‹#›</a:t>
            </a:fld>
            <a:endParaRPr lang="en-GB"/>
          </a:p>
        </p:txBody>
      </p:sp>
    </p:spTree>
    <p:extLst>
      <p:ext uri="{BB962C8B-B14F-4D97-AF65-F5344CB8AC3E}">
        <p14:creationId xmlns:p14="http://schemas.microsoft.com/office/powerpoint/2010/main" val="22084877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9A7C45D5-8E48-41DA-A486-BA41E59709D3}" type="datetimeFigureOut">
              <a:rPr lang="en-GB" smtClean="0"/>
              <a:t>20/02/2024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B53E0A2-5674-4D66-AB4A-E053FB9666BE}" type="slidenum">
              <a:rPr lang="en-GB" smtClean="0"/>
              <a:t>‹#›</a:t>
            </a:fld>
            <a:endParaRPr lang="en-GB"/>
          </a:p>
        </p:txBody>
      </p:sp>
    </p:spTree>
    <p:extLst>
      <p:ext uri="{BB962C8B-B14F-4D97-AF65-F5344CB8AC3E}">
        <p14:creationId xmlns:p14="http://schemas.microsoft.com/office/powerpoint/2010/main" val="144891683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9A7C45D5-8E48-41DA-A486-BA41E59709D3}" type="datetimeFigureOut">
              <a:rPr lang="en-GB" smtClean="0"/>
              <a:t>20/02/2024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B53E0A2-5674-4D66-AB4A-E053FB9666BE}" type="slidenum">
              <a:rPr lang="en-GB" smtClean="0"/>
              <a:t>‹#›</a:t>
            </a:fld>
            <a:endParaRPr lang="en-GB"/>
          </a:p>
        </p:txBody>
      </p:sp>
    </p:spTree>
    <p:extLst>
      <p:ext uri="{BB962C8B-B14F-4D97-AF65-F5344CB8AC3E}">
        <p14:creationId xmlns:p14="http://schemas.microsoft.com/office/powerpoint/2010/main" val="22066767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ctr">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44055091-6F99-44E0-A3F8-E07B7768B760}" type="datetimeFigureOut">
              <a:rPr lang="en-GB" smtClean="0"/>
              <a:pPr/>
              <a:t>20/02/2024</a:t>
            </a:fld>
            <a:endParaRPr lang="en-GB"/>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9723EA9D-D616-45A5-812D-60F9EE8A2281}" type="slidenum">
              <a:rPr lang="en-GB" smtClean="0"/>
              <a:pPr/>
              <a:t>‹#›</a:t>
            </a:fld>
            <a:endParaRPr lang="en-GB"/>
          </a:p>
        </p:txBody>
      </p:sp>
    </p:spTree>
    <p:extLst>
      <p:ext uri="{BB962C8B-B14F-4D97-AF65-F5344CB8AC3E}">
        <p14:creationId xmlns:p14="http://schemas.microsoft.com/office/powerpoint/2010/main" val="41759014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44055091-6F99-44E0-A3F8-E07B7768B760}" type="datetimeFigureOut">
              <a:rPr lang="en-GB" smtClean="0"/>
              <a:pPr/>
              <a:t>20/02/2024</a:t>
            </a:fld>
            <a:endParaRPr lang="en-GB"/>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9723EA9D-D616-45A5-812D-60F9EE8A2281}" type="slidenum">
              <a:rPr lang="en-GB" smtClean="0"/>
              <a:pPr/>
              <a:t>‹#›</a:t>
            </a:fld>
            <a:endParaRPr lang="en-GB"/>
          </a:p>
        </p:txBody>
      </p:sp>
    </p:spTree>
    <p:extLst>
      <p:ext uri="{BB962C8B-B14F-4D97-AF65-F5344CB8AC3E}">
        <p14:creationId xmlns:p14="http://schemas.microsoft.com/office/powerpoint/2010/main" val="3757248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609600" y="6356351"/>
            <a:ext cx="2844800" cy="365125"/>
          </a:xfrm>
          <a:prstGeom prst="rect">
            <a:avLst/>
          </a:prstGeom>
        </p:spPr>
        <p:txBody>
          <a:bodyPr/>
          <a:lstStyle/>
          <a:p>
            <a:fld id="{44055091-6F99-44E0-A3F8-E07B7768B760}" type="datetimeFigureOut">
              <a:rPr lang="en-GB" smtClean="0"/>
              <a:pPr/>
              <a:t>20/02/2024</a:t>
            </a:fld>
            <a:endParaRPr lang="en-GB"/>
          </a:p>
        </p:txBody>
      </p:sp>
      <p:sp>
        <p:nvSpPr>
          <p:cNvPr id="8" name="Footer Placeholder 7"/>
          <p:cNvSpPr>
            <a:spLocks noGrp="1"/>
          </p:cNvSpPr>
          <p:nvPr>
            <p:ph type="ftr" sz="quarter" idx="11"/>
          </p:nvPr>
        </p:nvSpPr>
        <p:spPr>
          <a:xfrm>
            <a:off x="4165600" y="6356351"/>
            <a:ext cx="3860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737600" y="6356351"/>
            <a:ext cx="2844800" cy="365125"/>
          </a:xfrm>
          <a:prstGeom prst="rect">
            <a:avLst/>
          </a:prstGeom>
        </p:spPr>
        <p:txBody>
          <a:bodyPr/>
          <a:lstStyle/>
          <a:p>
            <a:fld id="{9723EA9D-D616-45A5-812D-60F9EE8A2281}" type="slidenum">
              <a:rPr lang="en-GB" smtClean="0"/>
              <a:pPr/>
              <a:t>‹#›</a:t>
            </a:fld>
            <a:endParaRPr lang="en-GB"/>
          </a:p>
        </p:txBody>
      </p:sp>
    </p:spTree>
    <p:extLst>
      <p:ext uri="{BB962C8B-B14F-4D97-AF65-F5344CB8AC3E}">
        <p14:creationId xmlns:p14="http://schemas.microsoft.com/office/powerpoint/2010/main" val="33366149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a:xfrm>
            <a:off x="609600" y="6356351"/>
            <a:ext cx="2844800" cy="365125"/>
          </a:xfrm>
          <a:prstGeom prst="rect">
            <a:avLst/>
          </a:prstGeom>
        </p:spPr>
        <p:txBody>
          <a:bodyPr/>
          <a:lstStyle/>
          <a:p>
            <a:fld id="{44055091-6F99-44E0-A3F8-E07B7768B760}" type="datetimeFigureOut">
              <a:rPr lang="en-GB" smtClean="0"/>
              <a:pPr/>
              <a:t>20/02/2024</a:t>
            </a:fld>
            <a:endParaRPr lang="en-GB"/>
          </a:p>
        </p:txBody>
      </p:sp>
      <p:sp>
        <p:nvSpPr>
          <p:cNvPr id="4" name="Footer Placeholder 3"/>
          <p:cNvSpPr>
            <a:spLocks noGrp="1"/>
          </p:cNvSpPr>
          <p:nvPr>
            <p:ph type="ftr" sz="quarter" idx="11"/>
          </p:nvPr>
        </p:nvSpPr>
        <p:spPr>
          <a:xfrm>
            <a:off x="4165600" y="6356351"/>
            <a:ext cx="3860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737600" y="6356351"/>
            <a:ext cx="2844800" cy="365125"/>
          </a:xfrm>
          <a:prstGeom prst="rect">
            <a:avLst/>
          </a:prstGeom>
        </p:spPr>
        <p:txBody>
          <a:bodyPr/>
          <a:lstStyle/>
          <a:p>
            <a:fld id="{9723EA9D-D616-45A5-812D-60F9EE8A2281}" type="slidenum">
              <a:rPr lang="en-GB" smtClean="0"/>
              <a:pPr/>
              <a:t>‹#›</a:t>
            </a:fld>
            <a:endParaRPr lang="en-GB"/>
          </a:p>
        </p:txBody>
      </p:sp>
    </p:spTree>
    <p:extLst>
      <p:ext uri="{BB962C8B-B14F-4D97-AF65-F5344CB8AC3E}">
        <p14:creationId xmlns:p14="http://schemas.microsoft.com/office/powerpoint/2010/main" val="4112496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1"/>
            <a:ext cx="2844800" cy="365125"/>
          </a:xfrm>
          <a:prstGeom prst="rect">
            <a:avLst/>
          </a:prstGeom>
        </p:spPr>
        <p:txBody>
          <a:bodyPr/>
          <a:lstStyle/>
          <a:p>
            <a:fld id="{44055091-6F99-44E0-A3F8-E07B7768B760}" type="datetimeFigureOut">
              <a:rPr lang="en-GB" smtClean="0"/>
              <a:pPr/>
              <a:t>20/02/2024</a:t>
            </a:fld>
            <a:endParaRPr lang="en-GB"/>
          </a:p>
        </p:txBody>
      </p:sp>
      <p:sp>
        <p:nvSpPr>
          <p:cNvPr id="3" name="Footer Placeholder 2"/>
          <p:cNvSpPr>
            <a:spLocks noGrp="1"/>
          </p:cNvSpPr>
          <p:nvPr>
            <p:ph type="ftr" sz="quarter" idx="11"/>
          </p:nvPr>
        </p:nvSpPr>
        <p:spPr>
          <a:xfrm>
            <a:off x="4165600" y="6356351"/>
            <a:ext cx="3860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737600" y="6356351"/>
            <a:ext cx="2844800" cy="365125"/>
          </a:xfrm>
          <a:prstGeom prst="rect">
            <a:avLst/>
          </a:prstGeom>
        </p:spPr>
        <p:txBody>
          <a:bodyPr/>
          <a:lstStyle/>
          <a:p>
            <a:fld id="{9723EA9D-D616-45A5-812D-60F9EE8A2281}" type="slidenum">
              <a:rPr lang="en-GB" smtClean="0"/>
              <a:pPr/>
              <a:t>‹#›</a:t>
            </a:fld>
            <a:endParaRPr lang="en-GB"/>
          </a:p>
        </p:txBody>
      </p:sp>
    </p:spTree>
    <p:extLst>
      <p:ext uri="{BB962C8B-B14F-4D97-AF65-F5344CB8AC3E}">
        <p14:creationId xmlns:p14="http://schemas.microsoft.com/office/powerpoint/2010/main" val="7538312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44055091-6F99-44E0-A3F8-E07B7768B760}" type="datetimeFigureOut">
              <a:rPr lang="en-GB" smtClean="0"/>
              <a:pPr/>
              <a:t>20/02/2024</a:t>
            </a:fld>
            <a:endParaRPr lang="en-GB"/>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9723EA9D-D616-45A5-812D-60F9EE8A2281}" type="slidenum">
              <a:rPr lang="en-GB" smtClean="0"/>
              <a:pPr/>
              <a:t>‹#›</a:t>
            </a:fld>
            <a:endParaRPr lang="en-GB"/>
          </a:p>
        </p:txBody>
      </p:sp>
    </p:spTree>
    <p:extLst>
      <p:ext uri="{BB962C8B-B14F-4D97-AF65-F5344CB8AC3E}">
        <p14:creationId xmlns:p14="http://schemas.microsoft.com/office/powerpoint/2010/main" val="23954318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44055091-6F99-44E0-A3F8-E07B7768B760}" type="datetimeFigureOut">
              <a:rPr lang="en-GB" smtClean="0"/>
              <a:pPr/>
              <a:t>20/02/2024</a:t>
            </a:fld>
            <a:endParaRPr lang="en-GB"/>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9723EA9D-D616-45A5-812D-60F9EE8A2281}" type="slidenum">
              <a:rPr lang="en-GB" smtClean="0"/>
              <a:pPr/>
              <a:t>‹#›</a:t>
            </a:fld>
            <a:endParaRPr lang="en-GB"/>
          </a:p>
        </p:txBody>
      </p:sp>
    </p:spTree>
    <p:extLst>
      <p:ext uri="{BB962C8B-B14F-4D97-AF65-F5344CB8AC3E}">
        <p14:creationId xmlns:p14="http://schemas.microsoft.com/office/powerpoint/2010/main" val="13396794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a:t>
            </a:r>
            <a:endParaRPr lang="en-GB"/>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7" name="Picture 3"/>
          <p:cNvPicPr>
            <a:picLocks noChangeAspect="1"/>
          </p:cNvPicPr>
          <p:nvPr/>
        </p:nvPicPr>
        <p:blipFill rotWithShape="1">
          <a:blip r:embed="rId14" cstate="print">
            <a:extLst>
              <a:ext uri="{28A0092B-C50C-407E-A947-70E740481C1C}">
                <a14:useLocalDpi xmlns:a14="http://schemas.microsoft.com/office/drawing/2010/main" val="0"/>
              </a:ext>
            </a:extLst>
          </a:blip>
          <a:srcRect l="11817" t="13327" r="10202" b="17374"/>
          <a:stretch/>
        </p:blipFill>
        <p:spPr bwMode="auto">
          <a:xfrm>
            <a:off x="9360363" y="29512"/>
            <a:ext cx="2779413" cy="1311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p:nvPr/>
        </p:nvSpPr>
        <p:spPr>
          <a:xfrm>
            <a:off x="143339" y="6577608"/>
            <a:ext cx="3936975" cy="307777"/>
          </a:xfrm>
          <a:prstGeom prst="rect">
            <a:avLst/>
          </a:prstGeom>
          <a:noFill/>
        </p:spPr>
        <p:txBody>
          <a:bodyPr wrap="non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a:solidFill>
                  <a:schemeClr val="bg1">
                    <a:lumMod val="50000"/>
                  </a:schemeClr>
                </a:solidFill>
              </a:rPr>
              <a:t>Food for Life: making Britain healthier through food</a:t>
            </a:r>
            <a:endParaRPr lang="en-GB" sz="1800"/>
          </a:p>
        </p:txBody>
      </p:sp>
      <p:sp>
        <p:nvSpPr>
          <p:cNvPr id="11" name="TextBox 10"/>
          <p:cNvSpPr txBox="1"/>
          <p:nvPr/>
        </p:nvSpPr>
        <p:spPr>
          <a:xfrm>
            <a:off x="10272326" y="6577608"/>
            <a:ext cx="1871794" cy="307777"/>
          </a:xfrm>
          <a:prstGeom prst="rect">
            <a:avLst/>
          </a:prstGeom>
          <a:noFill/>
        </p:spPr>
        <p:txBody>
          <a:bodyPr wrap="none" rtlCol="0">
            <a:sp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GB" sz="1400">
                <a:solidFill>
                  <a:schemeClr val="bg1">
                    <a:lumMod val="50000"/>
                  </a:schemeClr>
                </a:solidFill>
              </a:rPr>
              <a:t>www.foodforlife.org.uk</a:t>
            </a:r>
            <a:endParaRPr lang="en-GB" sz="1800"/>
          </a:p>
        </p:txBody>
      </p:sp>
    </p:spTree>
    <p:extLst>
      <p:ext uri="{BB962C8B-B14F-4D97-AF65-F5344CB8AC3E}">
        <p14:creationId xmlns:p14="http://schemas.microsoft.com/office/powerpoint/2010/main" val="37098781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2" r:id="rId12"/>
  </p:sldLayoutIdLst>
  <p:txStyles>
    <p:titleStyle>
      <a:lvl1pPr algn="l" defTabSz="914400" rtl="0" eaLnBrk="1" latinLnBrk="0" hangingPunct="1">
        <a:spcBef>
          <a:spcPct val="0"/>
        </a:spcBef>
        <a:buNone/>
        <a:defRPr sz="3600" kern="1200">
          <a:solidFill>
            <a:schemeClr val="tx1">
              <a:lumMod val="65000"/>
              <a:lumOff val="35000"/>
            </a:schemeClr>
          </a:solidFill>
          <a:latin typeface="Museo Slab 900" pitchFamily="50"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lumMod val="65000"/>
              <a:lumOff val="35000"/>
            </a:schemeClr>
          </a:solidFill>
          <a:latin typeface="Museo Slab 500" pitchFamily="50"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rgbClr val="78B631"/>
          </a:solidFill>
          <a:latin typeface="Museo Sans 500" pitchFamily="50"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lumMod val="65000"/>
              <a:lumOff val="35000"/>
            </a:schemeClr>
          </a:solidFill>
          <a:latin typeface="Museo Sans 500" pitchFamily="50"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rgbClr val="78B631"/>
          </a:solidFill>
          <a:latin typeface="Museo Sans 500" pitchFamily="50"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lumMod val="65000"/>
              <a:lumOff val="35000"/>
            </a:schemeClr>
          </a:solidFill>
          <a:latin typeface="Museo Sans 500" pitchFamily="50"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7C45D5-8E48-41DA-A486-BA41E59709D3}" type="datetimeFigureOut">
              <a:rPr lang="en-GB" smtClean="0"/>
              <a:t>20/02/2024</a:t>
            </a:fld>
            <a:endParaRPr lang="en-GB"/>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B53E0A2-5674-4D66-AB4A-E053FB9666BE}" type="slidenum">
              <a:rPr lang="en-GB" smtClean="0"/>
              <a:t>‹#›</a:t>
            </a:fld>
            <a:endParaRPr lang="en-GB"/>
          </a:p>
        </p:txBody>
      </p:sp>
    </p:spTree>
    <p:extLst>
      <p:ext uri="{BB962C8B-B14F-4D97-AF65-F5344CB8AC3E}">
        <p14:creationId xmlns:p14="http://schemas.microsoft.com/office/powerpoint/2010/main" val="68072334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4.png"/><Relationship Id="rId3" Type="http://schemas.openxmlformats.org/officeDocument/2006/relationships/image" Target="../media/image2.png"/><Relationship Id="rId7" Type="http://schemas.openxmlformats.org/officeDocument/2006/relationships/image" Target="../media/image38.svg"/><Relationship Id="rId12" Type="http://schemas.openxmlformats.org/officeDocument/2006/relationships/image" Target="../media/image43.svg"/><Relationship Id="rId17" Type="http://schemas.openxmlformats.org/officeDocument/2006/relationships/image" Target="../media/image48.png"/><Relationship Id="rId2" Type="http://schemas.openxmlformats.org/officeDocument/2006/relationships/notesSlide" Target="../notesSlides/notesSlide10.xml"/><Relationship Id="rId16" Type="http://schemas.openxmlformats.org/officeDocument/2006/relationships/image" Target="../media/image47.svg"/><Relationship Id="rId1" Type="http://schemas.openxmlformats.org/officeDocument/2006/relationships/slideLayout" Target="../slideLayouts/slideLayout2.xml"/><Relationship Id="rId6" Type="http://schemas.openxmlformats.org/officeDocument/2006/relationships/image" Target="../media/image37.png"/><Relationship Id="rId11" Type="http://schemas.openxmlformats.org/officeDocument/2006/relationships/image" Target="../media/image42.png"/><Relationship Id="rId5" Type="http://schemas.openxmlformats.org/officeDocument/2006/relationships/image" Target="../media/image36.svg"/><Relationship Id="rId15" Type="http://schemas.openxmlformats.org/officeDocument/2006/relationships/image" Target="../media/image46.pn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svg"/><Relationship Id="rId14" Type="http://schemas.openxmlformats.org/officeDocument/2006/relationships/image" Target="../media/image45.svg"/></Relationships>
</file>

<file path=ppt/slides/_rels/slide11.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3.png"/><Relationship Id="rId7" Type="http://schemas.openxmlformats.org/officeDocument/2006/relationships/image" Target="../media/image52.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 Id="rId9" Type="http://schemas.openxmlformats.org/officeDocument/2006/relationships/image" Target="../media/image54.png"/></Relationships>
</file>

<file path=ppt/slides/_rels/slide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4.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2.png"/><Relationship Id="rId7"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 Id="rId9" Type="http://schemas.openxmlformats.org/officeDocument/2006/relationships/image" Target="../media/image18.jpe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fruit and vegetables&#10;&#10;Description automatically generated">
            <a:extLst>
              <a:ext uri="{FF2B5EF4-FFF2-40B4-BE49-F238E27FC236}">
                <a16:creationId xmlns:a16="http://schemas.microsoft.com/office/drawing/2014/main" id="{2C242C7D-8482-0487-2D5C-FCF316F57B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itle 5">
            <a:extLst>
              <a:ext uri="{FF2B5EF4-FFF2-40B4-BE49-F238E27FC236}">
                <a16:creationId xmlns:a16="http://schemas.microsoft.com/office/drawing/2014/main" id="{FFB6D959-B706-F456-E791-3BFF004B30AA}"/>
              </a:ext>
            </a:extLst>
          </p:cNvPr>
          <p:cNvSpPr>
            <a:spLocks noGrp="1"/>
          </p:cNvSpPr>
          <p:nvPr>
            <p:ph type="ctrTitle"/>
          </p:nvPr>
        </p:nvSpPr>
        <p:spPr/>
        <p:txBody>
          <a:bodyPr>
            <a:normAutofit/>
          </a:bodyPr>
          <a:lstStyle/>
          <a:p>
            <a:r>
              <a:rPr lang="en-GB" sz="8000">
                <a:solidFill>
                  <a:schemeClr val="tx1">
                    <a:lumMod val="85000"/>
                    <a:lumOff val="15000"/>
                  </a:schemeClr>
                </a:solidFill>
              </a:rPr>
              <a:t>Food for Life</a:t>
            </a:r>
          </a:p>
        </p:txBody>
      </p:sp>
      <p:sp>
        <p:nvSpPr>
          <p:cNvPr id="8" name="Subtitle 7">
            <a:extLst>
              <a:ext uri="{FF2B5EF4-FFF2-40B4-BE49-F238E27FC236}">
                <a16:creationId xmlns:a16="http://schemas.microsoft.com/office/drawing/2014/main" id="{B00929DB-3876-2B06-8FBA-3A9FC77B4E86}"/>
              </a:ext>
            </a:extLst>
          </p:cNvPr>
          <p:cNvSpPr>
            <a:spLocks noGrp="1"/>
          </p:cNvSpPr>
          <p:nvPr>
            <p:ph type="subTitle" idx="1"/>
          </p:nvPr>
        </p:nvSpPr>
        <p:spPr>
          <a:xfrm>
            <a:off x="1828800" y="3461658"/>
            <a:ext cx="8534400" cy="622920"/>
          </a:xfrm>
        </p:spPr>
        <p:txBody>
          <a:bodyPr/>
          <a:lstStyle/>
          <a:p>
            <a:r>
              <a:rPr lang="en-GB">
                <a:solidFill>
                  <a:schemeClr val="tx1">
                    <a:lumMod val="85000"/>
                    <a:lumOff val="15000"/>
                  </a:schemeClr>
                </a:solidFill>
              </a:rPr>
              <a:t>Healthy and Sustainable food</a:t>
            </a:r>
          </a:p>
        </p:txBody>
      </p:sp>
    </p:spTree>
    <p:extLst>
      <p:ext uri="{BB962C8B-B14F-4D97-AF65-F5344CB8AC3E}">
        <p14:creationId xmlns:p14="http://schemas.microsoft.com/office/powerpoint/2010/main" val="16147572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2EB5ED-3886-65A4-91DB-EF01CD430CCF}"/>
            </a:ext>
          </a:extLst>
        </p:cNvPr>
        <p:cNvGrpSpPr/>
        <p:nvPr/>
      </p:nvGrpSpPr>
      <p:grpSpPr>
        <a:xfrm>
          <a:off x="0" y="0"/>
          <a:ext cx="0" cy="0"/>
          <a:chOff x="0" y="0"/>
          <a:chExt cx="0" cy="0"/>
        </a:xfrm>
      </p:grpSpPr>
      <p:pic>
        <p:nvPicPr>
          <p:cNvPr id="2" name="Picture 1" descr="A group of fruit and vegetables&#10;&#10;Description automatically generated">
            <a:extLst>
              <a:ext uri="{FF2B5EF4-FFF2-40B4-BE49-F238E27FC236}">
                <a16:creationId xmlns:a16="http://schemas.microsoft.com/office/drawing/2014/main" id="{0DA73D50-8BDB-1B43-BBBC-FD77EED459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887"/>
            <a:ext cx="12192000" cy="6858000"/>
          </a:xfrm>
          <a:prstGeom prst="rect">
            <a:avLst/>
          </a:prstGeom>
        </p:spPr>
      </p:pic>
      <p:sp>
        <p:nvSpPr>
          <p:cNvPr id="4" name="Title 1">
            <a:extLst>
              <a:ext uri="{FF2B5EF4-FFF2-40B4-BE49-F238E27FC236}">
                <a16:creationId xmlns:a16="http://schemas.microsoft.com/office/drawing/2014/main" id="{6A83CC7A-427E-FF68-F15B-3C98B06D5A9E}"/>
              </a:ext>
            </a:extLst>
          </p:cNvPr>
          <p:cNvSpPr>
            <a:spLocks noGrp="1"/>
          </p:cNvSpPr>
          <p:nvPr>
            <p:ph type="title"/>
          </p:nvPr>
        </p:nvSpPr>
        <p:spPr>
          <a:xfrm>
            <a:off x="335360" y="116632"/>
            <a:ext cx="7787208" cy="1143000"/>
          </a:xfrm>
        </p:spPr>
        <p:txBody>
          <a:bodyPr>
            <a:noAutofit/>
          </a:bodyPr>
          <a:lstStyle/>
          <a:p>
            <a:pPr algn="l"/>
            <a:r>
              <a:rPr lang="en-GB" altLang="en-US" sz="4000" b="1" dirty="0">
                <a:solidFill>
                  <a:schemeClr val="tx1">
                    <a:lumMod val="95000"/>
                    <a:lumOff val="5000"/>
                  </a:schemeClr>
                </a:solidFill>
                <a:latin typeface="Museo Slab 500" panose="02000000000000000000" pitchFamily="50" charset="0"/>
              </a:rPr>
              <a:t>Food that goes to waste</a:t>
            </a:r>
            <a:endParaRPr lang="en-GB" sz="4000" b="1" dirty="0">
              <a:solidFill>
                <a:schemeClr val="tx1">
                  <a:lumMod val="50000"/>
                  <a:lumOff val="50000"/>
                </a:schemeClr>
              </a:solidFill>
              <a:latin typeface="Museo Slab 500" panose="02000000000000000000" pitchFamily="50" charset="0"/>
            </a:endParaRPr>
          </a:p>
        </p:txBody>
      </p:sp>
      <p:sp>
        <p:nvSpPr>
          <p:cNvPr id="15" name="Freeform 3">
            <a:extLst>
              <a:ext uri="{FF2B5EF4-FFF2-40B4-BE49-F238E27FC236}">
                <a16:creationId xmlns:a16="http://schemas.microsoft.com/office/drawing/2014/main" id="{F5DACB68-90D0-82C3-239A-F20C4F3C7F7E}"/>
              </a:ext>
            </a:extLst>
          </p:cNvPr>
          <p:cNvSpPr/>
          <p:nvPr/>
        </p:nvSpPr>
        <p:spPr>
          <a:xfrm>
            <a:off x="8754449" y="1588799"/>
            <a:ext cx="2378676" cy="3151318"/>
          </a:xfrm>
          <a:custGeom>
            <a:avLst/>
            <a:gdLst/>
            <a:ahLst/>
            <a:cxnLst/>
            <a:rect l="l" t="t" r="r" b="b"/>
            <a:pathLst>
              <a:path w="3142211" h="4114800">
                <a:moveTo>
                  <a:pt x="0" y="0"/>
                </a:moveTo>
                <a:lnTo>
                  <a:pt x="3142210" y="0"/>
                </a:lnTo>
                <a:lnTo>
                  <a:pt x="3142210"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grpSp>
        <p:nvGrpSpPr>
          <p:cNvPr id="24" name="Group 23">
            <a:extLst>
              <a:ext uri="{FF2B5EF4-FFF2-40B4-BE49-F238E27FC236}">
                <a16:creationId xmlns:a16="http://schemas.microsoft.com/office/drawing/2014/main" id="{94608E51-6AE5-3CB6-63D8-CD6204F01832}"/>
              </a:ext>
            </a:extLst>
          </p:cNvPr>
          <p:cNvGrpSpPr/>
          <p:nvPr/>
        </p:nvGrpSpPr>
        <p:grpSpPr>
          <a:xfrm>
            <a:off x="4343956" y="1625884"/>
            <a:ext cx="3504088" cy="3194384"/>
            <a:chOff x="335360" y="1167160"/>
            <a:chExt cx="3504088" cy="3194384"/>
          </a:xfrm>
        </p:grpSpPr>
        <p:sp>
          <p:nvSpPr>
            <p:cNvPr id="14" name="Freeform 2">
              <a:extLst>
                <a:ext uri="{FF2B5EF4-FFF2-40B4-BE49-F238E27FC236}">
                  <a16:creationId xmlns:a16="http://schemas.microsoft.com/office/drawing/2014/main" id="{7DC8CC9C-5D13-6757-3A2C-EEAC3180A4F4}"/>
                </a:ext>
              </a:extLst>
            </p:cNvPr>
            <p:cNvSpPr/>
            <p:nvPr/>
          </p:nvSpPr>
          <p:spPr>
            <a:xfrm>
              <a:off x="1363925" y="1987995"/>
              <a:ext cx="2475523" cy="2373549"/>
            </a:xfrm>
            <a:custGeom>
              <a:avLst/>
              <a:gdLst/>
              <a:ahLst/>
              <a:cxnLst/>
              <a:rect l="l" t="t" r="r" b="b"/>
              <a:pathLst>
                <a:path w="4159865" h="4114800">
                  <a:moveTo>
                    <a:pt x="0" y="0"/>
                  </a:moveTo>
                  <a:lnTo>
                    <a:pt x="4159865" y="0"/>
                  </a:lnTo>
                  <a:lnTo>
                    <a:pt x="4159865"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20" name="Freeform 2">
              <a:extLst>
                <a:ext uri="{FF2B5EF4-FFF2-40B4-BE49-F238E27FC236}">
                  <a16:creationId xmlns:a16="http://schemas.microsoft.com/office/drawing/2014/main" id="{B784A978-F194-B32D-80E9-6F72A6F63E8F}"/>
                </a:ext>
              </a:extLst>
            </p:cNvPr>
            <p:cNvSpPr/>
            <p:nvPr/>
          </p:nvSpPr>
          <p:spPr>
            <a:xfrm>
              <a:off x="335360" y="1167160"/>
              <a:ext cx="2057431" cy="1623897"/>
            </a:xfrm>
            <a:custGeom>
              <a:avLst/>
              <a:gdLst/>
              <a:ahLst/>
              <a:cxnLst/>
              <a:rect l="l" t="t" r="r" b="b"/>
              <a:pathLst>
                <a:path w="5135476" h="4114800">
                  <a:moveTo>
                    <a:pt x="0" y="0"/>
                  </a:moveTo>
                  <a:lnTo>
                    <a:pt x="5135476" y="0"/>
                  </a:lnTo>
                  <a:lnTo>
                    <a:pt x="5135476"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txBody>
            <a:bodyPr/>
            <a:lstStyle/>
            <a:p>
              <a:endParaRPr lang="en-GB"/>
            </a:p>
          </p:txBody>
        </p:sp>
      </p:grpSp>
      <p:sp>
        <p:nvSpPr>
          <p:cNvPr id="16" name="Freeform 4">
            <a:extLst>
              <a:ext uri="{FF2B5EF4-FFF2-40B4-BE49-F238E27FC236}">
                <a16:creationId xmlns:a16="http://schemas.microsoft.com/office/drawing/2014/main" id="{58342A63-A919-273F-5172-AA4AA98DCBAA}"/>
              </a:ext>
            </a:extLst>
          </p:cNvPr>
          <p:cNvSpPr/>
          <p:nvPr/>
        </p:nvSpPr>
        <p:spPr>
          <a:xfrm>
            <a:off x="1288774" y="3327474"/>
            <a:ext cx="2321955" cy="2140077"/>
          </a:xfrm>
          <a:custGeom>
            <a:avLst/>
            <a:gdLst/>
            <a:ahLst/>
            <a:cxnLst/>
            <a:rect l="l" t="t" r="r" b="b"/>
            <a:pathLst>
              <a:path w="2686479" h="2741305">
                <a:moveTo>
                  <a:pt x="0" y="0"/>
                </a:moveTo>
                <a:lnTo>
                  <a:pt x="2686479" y="0"/>
                </a:lnTo>
                <a:lnTo>
                  <a:pt x="2686479" y="2741306"/>
                </a:lnTo>
                <a:lnTo>
                  <a:pt x="0" y="2741306"/>
                </a:lnTo>
                <a:lnTo>
                  <a:pt x="0" y="0"/>
                </a:lnTo>
                <a:close/>
              </a:path>
            </a:pathLst>
          </a:custGeom>
          <a:blipFill>
            <a:blip r:embed="rId10"/>
            <a:stretch>
              <a:fillRect/>
            </a:stretch>
          </a:blipFill>
        </p:spPr>
        <p:txBody>
          <a:bodyPr/>
          <a:lstStyle/>
          <a:p>
            <a:endParaRPr lang="en-GB"/>
          </a:p>
        </p:txBody>
      </p:sp>
      <p:sp>
        <p:nvSpPr>
          <p:cNvPr id="21" name="Freeform 3">
            <a:extLst>
              <a:ext uri="{FF2B5EF4-FFF2-40B4-BE49-F238E27FC236}">
                <a16:creationId xmlns:a16="http://schemas.microsoft.com/office/drawing/2014/main" id="{8C724956-2DDB-D313-4307-7D81FDD2CB08}"/>
              </a:ext>
            </a:extLst>
          </p:cNvPr>
          <p:cNvSpPr/>
          <p:nvPr/>
        </p:nvSpPr>
        <p:spPr>
          <a:xfrm>
            <a:off x="649901" y="1608437"/>
            <a:ext cx="2369558" cy="1998594"/>
          </a:xfrm>
          <a:custGeom>
            <a:avLst/>
            <a:gdLst/>
            <a:ahLst/>
            <a:cxnLst/>
            <a:rect l="l" t="t" r="r" b="b"/>
            <a:pathLst>
              <a:path w="3123166" h="2221352">
                <a:moveTo>
                  <a:pt x="0" y="0"/>
                </a:moveTo>
                <a:lnTo>
                  <a:pt x="3123166" y="0"/>
                </a:lnTo>
                <a:lnTo>
                  <a:pt x="3123166" y="2221352"/>
                </a:lnTo>
                <a:lnTo>
                  <a:pt x="0" y="222135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sp>
        <p:nvSpPr>
          <p:cNvPr id="17" name="Freeform 5">
            <a:extLst>
              <a:ext uri="{FF2B5EF4-FFF2-40B4-BE49-F238E27FC236}">
                <a16:creationId xmlns:a16="http://schemas.microsoft.com/office/drawing/2014/main" id="{644619A5-C8D9-3677-A560-65BEC5AC194E}"/>
              </a:ext>
            </a:extLst>
          </p:cNvPr>
          <p:cNvSpPr/>
          <p:nvPr/>
        </p:nvSpPr>
        <p:spPr>
          <a:xfrm>
            <a:off x="2725530" y="2526246"/>
            <a:ext cx="760908" cy="696830"/>
          </a:xfrm>
          <a:custGeom>
            <a:avLst/>
            <a:gdLst/>
            <a:ahLst/>
            <a:cxnLst/>
            <a:rect l="l" t="t" r="r" b="b"/>
            <a:pathLst>
              <a:path w="854364" h="985116">
                <a:moveTo>
                  <a:pt x="0" y="0"/>
                </a:moveTo>
                <a:lnTo>
                  <a:pt x="854364" y="0"/>
                </a:lnTo>
                <a:lnTo>
                  <a:pt x="854364" y="985116"/>
                </a:lnTo>
                <a:lnTo>
                  <a:pt x="0" y="98511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sp>
        <p:nvSpPr>
          <p:cNvPr id="18" name="Freeform 6">
            <a:extLst>
              <a:ext uri="{FF2B5EF4-FFF2-40B4-BE49-F238E27FC236}">
                <a16:creationId xmlns:a16="http://schemas.microsoft.com/office/drawing/2014/main" id="{747674A3-7C57-D084-3094-A20DCE8AB195}"/>
              </a:ext>
            </a:extLst>
          </p:cNvPr>
          <p:cNvSpPr/>
          <p:nvPr/>
        </p:nvSpPr>
        <p:spPr>
          <a:xfrm>
            <a:off x="2308340" y="1259632"/>
            <a:ext cx="867074" cy="847245"/>
          </a:xfrm>
          <a:custGeom>
            <a:avLst/>
            <a:gdLst/>
            <a:ahLst/>
            <a:cxnLst/>
            <a:rect l="l" t="t" r="r" b="b"/>
            <a:pathLst>
              <a:path w="1255993" h="1255993">
                <a:moveTo>
                  <a:pt x="0" y="0"/>
                </a:moveTo>
                <a:lnTo>
                  <a:pt x="1255993" y="0"/>
                </a:lnTo>
                <a:lnTo>
                  <a:pt x="1255993" y="1255993"/>
                </a:lnTo>
                <a:lnTo>
                  <a:pt x="0" y="1255993"/>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GB"/>
          </a:p>
        </p:txBody>
      </p:sp>
      <p:sp>
        <p:nvSpPr>
          <p:cNvPr id="19" name="Freeform 7">
            <a:extLst>
              <a:ext uri="{FF2B5EF4-FFF2-40B4-BE49-F238E27FC236}">
                <a16:creationId xmlns:a16="http://schemas.microsoft.com/office/drawing/2014/main" id="{0AAA336B-0CB0-9F9C-529F-8A18DFF48828}"/>
              </a:ext>
            </a:extLst>
          </p:cNvPr>
          <p:cNvSpPr/>
          <p:nvPr/>
        </p:nvSpPr>
        <p:spPr>
          <a:xfrm>
            <a:off x="382076" y="2721885"/>
            <a:ext cx="1472438" cy="885146"/>
          </a:xfrm>
          <a:custGeom>
            <a:avLst/>
            <a:gdLst/>
            <a:ahLst/>
            <a:cxnLst/>
            <a:rect l="l" t="t" r="r" b="b"/>
            <a:pathLst>
              <a:path w="2298736" h="1373495">
                <a:moveTo>
                  <a:pt x="0" y="0"/>
                </a:moveTo>
                <a:lnTo>
                  <a:pt x="2298736" y="0"/>
                </a:lnTo>
                <a:lnTo>
                  <a:pt x="2298736" y="1373495"/>
                </a:lnTo>
                <a:lnTo>
                  <a:pt x="0" y="1373495"/>
                </a:lnTo>
                <a:lnTo>
                  <a:pt x="0" y="0"/>
                </a:lnTo>
                <a:close/>
              </a:path>
            </a:pathLst>
          </a:custGeom>
          <a:blipFill>
            <a:blip r:embed="rId17"/>
            <a:stretch>
              <a:fillRect/>
            </a:stretch>
          </a:blipFill>
        </p:spPr>
        <p:txBody>
          <a:bodyPr/>
          <a:lstStyle/>
          <a:p>
            <a:endParaRPr lang="en-GB"/>
          </a:p>
        </p:txBody>
      </p:sp>
    </p:spTree>
    <p:extLst>
      <p:ext uri="{BB962C8B-B14F-4D97-AF65-F5344CB8AC3E}">
        <p14:creationId xmlns:p14="http://schemas.microsoft.com/office/powerpoint/2010/main" val="3201832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ppt_x"/>
                                          </p:val>
                                        </p:tav>
                                        <p:tav tm="100000">
                                          <p:val>
                                            <p:strVal val="#ppt_x"/>
                                          </p:val>
                                        </p:tav>
                                      </p:tavLst>
                                    </p:anim>
                                    <p:anim calcmode="lin" valueType="num">
                                      <p:cBhvr additive="base">
                                        <p:cTn id="16" dur="500" fill="hold"/>
                                        <p:tgtEl>
                                          <p:spTgt spid="17"/>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ppt_x"/>
                                          </p:val>
                                        </p:tav>
                                        <p:tav tm="100000">
                                          <p:val>
                                            <p:strVal val="#ppt_x"/>
                                          </p:val>
                                        </p:tav>
                                      </p:tavLst>
                                    </p:anim>
                                    <p:anim calcmode="lin" valueType="num">
                                      <p:cBhvr additive="base">
                                        <p:cTn id="20" dur="500" fill="hold"/>
                                        <p:tgtEl>
                                          <p:spTgt spid="18"/>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anim calcmode="lin" valueType="num">
                                      <p:cBhvr additive="base">
                                        <p:cTn id="23" dur="500" fill="hold"/>
                                        <p:tgtEl>
                                          <p:spTgt spid="19"/>
                                        </p:tgtEl>
                                        <p:attrNameLst>
                                          <p:attrName>ppt_x</p:attrName>
                                        </p:attrNameLst>
                                      </p:cBhvr>
                                      <p:tavLst>
                                        <p:tav tm="0">
                                          <p:val>
                                            <p:strVal val="#ppt_x"/>
                                          </p:val>
                                        </p:tav>
                                        <p:tav tm="100000">
                                          <p:val>
                                            <p:strVal val="#ppt_x"/>
                                          </p:val>
                                        </p:tav>
                                      </p:tavLst>
                                    </p:anim>
                                    <p:anim calcmode="lin" valueType="num">
                                      <p:cBhvr additive="base">
                                        <p:cTn id="2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24"/>
                                        </p:tgtEl>
                                        <p:attrNameLst>
                                          <p:attrName>style.visibility</p:attrName>
                                        </p:attrNameLst>
                                      </p:cBhvr>
                                      <p:to>
                                        <p:strVal val="visible"/>
                                      </p:to>
                                    </p:set>
                                    <p:anim calcmode="lin" valueType="num">
                                      <p:cBhvr additive="base">
                                        <p:cTn id="29" dur="500" fill="hold"/>
                                        <p:tgtEl>
                                          <p:spTgt spid="24"/>
                                        </p:tgtEl>
                                        <p:attrNameLst>
                                          <p:attrName>ppt_x</p:attrName>
                                        </p:attrNameLst>
                                      </p:cBhvr>
                                      <p:tavLst>
                                        <p:tav tm="0">
                                          <p:val>
                                            <p:strVal val="#ppt_x"/>
                                          </p:val>
                                        </p:tav>
                                        <p:tav tm="100000">
                                          <p:val>
                                            <p:strVal val="#ppt_x"/>
                                          </p:val>
                                        </p:tav>
                                      </p:tavLst>
                                    </p:anim>
                                    <p:anim calcmode="lin" valueType="num">
                                      <p:cBhvr additive="base">
                                        <p:cTn id="30"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anim calcmode="lin" valueType="num">
                                      <p:cBhvr additive="base">
                                        <p:cTn id="35" dur="500" fill="hold"/>
                                        <p:tgtEl>
                                          <p:spTgt spid="15"/>
                                        </p:tgtEl>
                                        <p:attrNameLst>
                                          <p:attrName>ppt_x</p:attrName>
                                        </p:attrNameLst>
                                      </p:cBhvr>
                                      <p:tavLst>
                                        <p:tav tm="0">
                                          <p:val>
                                            <p:strVal val="#ppt_x"/>
                                          </p:val>
                                        </p:tav>
                                        <p:tav tm="100000">
                                          <p:val>
                                            <p:strVal val="#ppt_x"/>
                                          </p:val>
                                        </p:tav>
                                      </p:tavLst>
                                    </p:anim>
                                    <p:anim calcmode="lin" valueType="num">
                                      <p:cBhvr additive="base">
                                        <p:cTn id="3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21" grpId="0" animBg="1"/>
      <p:bldP spid="17" grpId="0" animBg="1"/>
      <p:bldP spid="18" grpId="0" animBg="1"/>
      <p:bldP spid="1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oup of fruit and vegetables&#10;&#10;Description automatically generated">
            <a:extLst>
              <a:ext uri="{FF2B5EF4-FFF2-40B4-BE49-F238E27FC236}">
                <a16:creationId xmlns:a16="http://schemas.microsoft.com/office/drawing/2014/main" id="{9AA172A4-588D-C5C5-7BC6-16BC104D12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0482" name="Title 20">
            <a:extLst>
              <a:ext uri="{FF2B5EF4-FFF2-40B4-BE49-F238E27FC236}">
                <a16:creationId xmlns:a16="http://schemas.microsoft.com/office/drawing/2014/main" id="{A571E903-DFAD-452E-9359-972D3A530537}"/>
              </a:ext>
            </a:extLst>
          </p:cNvPr>
          <p:cNvSpPr>
            <a:spLocks noGrp="1" noChangeArrowheads="1"/>
          </p:cNvSpPr>
          <p:nvPr>
            <p:ph type="title"/>
          </p:nvPr>
        </p:nvSpPr>
        <p:spPr>
          <a:xfrm>
            <a:off x="191344" y="341824"/>
            <a:ext cx="10009112" cy="993775"/>
          </a:xfrm>
        </p:spPr>
        <p:txBody>
          <a:bodyPr rtlCol="0"/>
          <a:lstStyle/>
          <a:p>
            <a:pPr>
              <a:defRPr/>
            </a:pPr>
            <a:r>
              <a:rPr lang="en-US" altLang="en-US" sz="4000" b="1">
                <a:solidFill>
                  <a:schemeClr val="tx1">
                    <a:lumMod val="95000"/>
                    <a:lumOff val="5000"/>
                  </a:schemeClr>
                </a:solidFill>
                <a:latin typeface="Museo Slab 500" panose="02000000000000000000" pitchFamily="50" charset="0"/>
                <a:cs typeface="Twinkl" pitchFamily="2" charset="0"/>
              </a:rPr>
              <a:t>How can we be more sustainable with our food at school and at home?</a:t>
            </a:r>
            <a:endParaRPr lang="en-GB" altLang="en-US" sz="4000" b="1">
              <a:solidFill>
                <a:schemeClr val="tx1">
                  <a:lumMod val="95000"/>
                  <a:lumOff val="5000"/>
                </a:schemeClr>
              </a:solidFill>
              <a:latin typeface="Museo Slab 500" panose="02000000000000000000" pitchFamily="50" charset="0"/>
            </a:endParaRPr>
          </a:p>
        </p:txBody>
      </p:sp>
      <p:pic>
        <p:nvPicPr>
          <p:cNvPr id="6" name="Picture 5" descr="A chocolate bar in a wrapper&#10;&#10;Description automatically generated">
            <a:extLst>
              <a:ext uri="{FF2B5EF4-FFF2-40B4-BE49-F238E27FC236}">
                <a16:creationId xmlns:a16="http://schemas.microsoft.com/office/drawing/2014/main" id="{45026FEA-A2AD-A6B7-F7E3-36BE7AA9E26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3463" r="34053"/>
          <a:stretch/>
        </p:blipFill>
        <p:spPr>
          <a:xfrm rot="21297050">
            <a:off x="2175428" y="2365904"/>
            <a:ext cx="1440724" cy="2494795"/>
          </a:xfrm>
          <a:prstGeom prst="rect">
            <a:avLst/>
          </a:prstGeom>
        </p:spPr>
      </p:pic>
      <p:pic>
        <p:nvPicPr>
          <p:cNvPr id="11" name="Picture 10" descr="A person holding a basket and a coffee cup&#10;&#10;Description automatically generated">
            <a:extLst>
              <a:ext uri="{FF2B5EF4-FFF2-40B4-BE49-F238E27FC236}">
                <a16:creationId xmlns:a16="http://schemas.microsoft.com/office/drawing/2014/main" id="{72C9A333-5113-6C3F-4D08-A8C04F9688A3}"/>
              </a:ext>
            </a:extLst>
          </p:cNvPr>
          <p:cNvPicPr>
            <a:picLocks noChangeAspect="1"/>
          </p:cNvPicPr>
          <p:nvPr/>
        </p:nvPicPr>
        <p:blipFill rotWithShape="1">
          <a:blip r:embed="rId5">
            <a:extLst>
              <a:ext uri="{28A0092B-C50C-407E-A947-70E740481C1C}">
                <a14:useLocalDpi xmlns:a14="http://schemas.microsoft.com/office/drawing/2010/main" val="0"/>
              </a:ext>
            </a:extLst>
          </a:blip>
          <a:srcRect l="34053" r="29329"/>
          <a:stretch/>
        </p:blipFill>
        <p:spPr>
          <a:xfrm>
            <a:off x="3850746" y="1625698"/>
            <a:ext cx="2447090" cy="3759023"/>
          </a:xfrm>
          <a:prstGeom prst="rect">
            <a:avLst/>
          </a:prstGeom>
        </p:spPr>
      </p:pic>
      <p:pic>
        <p:nvPicPr>
          <p:cNvPr id="15" name="Picture 14" descr="A four seasons of a tree&#10;&#10;Description automatically generated">
            <a:extLst>
              <a:ext uri="{FF2B5EF4-FFF2-40B4-BE49-F238E27FC236}">
                <a16:creationId xmlns:a16="http://schemas.microsoft.com/office/drawing/2014/main" id="{8DDE38AE-0F27-CDC6-623A-2DA50742C5F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3413" r="21853"/>
          <a:stretch/>
        </p:blipFill>
        <p:spPr>
          <a:xfrm>
            <a:off x="6297836" y="2510441"/>
            <a:ext cx="2789906" cy="2867165"/>
          </a:xfrm>
          <a:prstGeom prst="rect">
            <a:avLst/>
          </a:prstGeom>
        </p:spPr>
      </p:pic>
      <p:pic>
        <p:nvPicPr>
          <p:cNvPr id="17" name="Picture 16" descr="A red apple core with green leaf&#10;&#10;Description automatically generated">
            <a:extLst>
              <a:ext uri="{FF2B5EF4-FFF2-40B4-BE49-F238E27FC236}">
                <a16:creationId xmlns:a16="http://schemas.microsoft.com/office/drawing/2014/main" id="{86D52E3D-25AA-E1E6-93E8-8F40F5F5098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6416" r="35235"/>
          <a:stretch/>
        </p:blipFill>
        <p:spPr>
          <a:xfrm>
            <a:off x="9365238" y="3626670"/>
            <a:ext cx="1078584" cy="2140077"/>
          </a:xfrm>
          <a:prstGeom prst="rect">
            <a:avLst/>
          </a:prstGeom>
        </p:spPr>
      </p:pic>
      <p:sp>
        <p:nvSpPr>
          <p:cNvPr id="5" name="Freeform 4">
            <a:extLst>
              <a:ext uri="{FF2B5EF4-FFF2-40B4-BE49-F238E27FC236}">
                <a16:creationId xmlns:a16="http://schemas.microsoft.com/office/drawing/2014/main" id="{44120E6F-141C-8416-C79F-AF22BB2F24C8}"/>
              </a:ext>
            </a:extLst>
          </p:cNvPr>
          <p:cNvSpPr/>
          <p:nvPr/>
        </p:nvSpPr>
        <p:spPr>
          <a:xfrm>
            <a:off x="9185967" y="1636579"/>
            <a:ext cx="2321955" cy="2140077"/>
          </a:xfrm>
          <a:custGeom>
            <a:avLst/>
            <a:gdLst/>
            <a:ahLst/>
            <a:cxnLst/>
            <a:rect l="l" t="t" r="r" b="b"/>
            <a:pathLst>
              <a:path w="2686479" h="2741305">
                <a:moveTo>
                  <a:pt x="0" y="0"/>
                </a:moveTo>
                <a:lnTo>
                  <a:pt x="2686479" y="0"/>
                </a:lnTo>
                <a:lnTo>
                  <a:pt x="2686479" y="2741306"/>
                </a:lnTo>
                <a:lnTo>
                  <a:pt x="0" y="2741306"/>
                </a:lnTo>
                <a:lnTo>
                  <a:pt x="0" y="0"/>
                </a:lnTo>
                <a:close/>
              </a:path>
            </a:pathLst>
          </a:custGeom>
          <a:blipFill>
            <a:blip r:embed="rId8"/>
            <a:stretch>
              <a:fillRect/>
            </a:stretch>
          </a:blipFill>
        </p:spPr>
        <p:txBody>
          <a:bodyPr/>
          <a:lstStyle/>
          <a:p>
            <a:endParaRPr lang="en-GB"/>
          </a:p>
        </p:txBody>
      </p:sp>
      <p:pic>
        <p:nvPicPr>
          <p:cNvPr id="7" name="Picture 6" descr="A green plant growing out of dirt&#10;&#10;Description automatically generated">
            <a:extLst>
              <a:ext uri="{FF2B5EF4-FFF2-40B4-BE49-F238E27FC236}">
                <a16:creationId xmlns:a16="http://schemas.microsoft.com/office/drawing/2014/main" id="{9A2EDB6A-1884-3773-4292-D563DC857B0E}"/>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9050" r="19119"/>
          <a:stretch/>
        </p:blipFill>
        <p:spPr>
          <a:xfrm>
            <a:off x="37080" y="2340989"/>
            <a:ext cx="2213041" cy="201329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additive="base">
                                        <p:cTn id="25" dur="500" fill="hold"/>
                                        <p:tgtEl>
                                          <p:spTgt spid="17"/>
                                        </p:tgtEl>
                                        <p:attrNameLst>
                                          <p:attrName>ppt_x</p:attrName>
                                        </p:attrNameLst>
                                      </p:cBhvr>
                                      <p:tavLst>
                                        <p:tav tm="0">
                                          <p:val>
                                            <p:strVal val="#ppt_x"/>
                                          </p:val>
                                        </p:tav>
                                        <p:tav tm="100000">
                                          <p:val>
                                            <p:strVal val="#ppt_x"/>
                                          </p:val>
                                        </p:tav>
                                      </p:tavLst>
                                    </p:anim>
                                    <p:anim calcmode="lin" valueType="num">
                                      <p:cBhvr additive="base">
                                        <p:cTn id="2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ppt_x"/>
                                          </p:val>
                                        </p:tav>
                                        <p:tav tm="100000">
                                          <p:val>
                                            <p:strVal val="#ppt_x"/>
                                          </p:val>
                                        </p:tav>
                                      </p:tavLst>
                                    </p:anim>
                                    <p:anim calcmode="lin" valueType="num">
                                      <p:cBhvr additive="base">
                                        <p:cTn id="3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fruit and vegetables&#10;&#10;Description automatically generated">
            <a:extLst>
              <a:ext uri="{FF2B5EF4-FFF2-40B4-BE49-F238E27FC236}">
                <a16:creationId xmlns:a16="http://schemas.microsoft.com/office/drawing/2014/main" id="{2C242C7D-8482-0487-2D5C-FCF316F57B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80" y="0"/>
            <a:ext cx="12192000" cy="6858000"/>
          </a:xfrm>
          <a:prstGeom prst="rect">
            <a:avLst/>
          </a:prstGeom>
        </p:spPr>
      </p:pic>
      <p:sp>
        <p:nvSpPr>
          <p:cNvPr id="6" name="Title 5">
            <a:extLst>
              <a:ext uri="{FF2B5EF4-FFF2-40B4-BE49-F238E27FC236}">
                <a16:creationId xmlns:a16="http://schemas.microsoft.com/office/drawing/2014/main" id="{FFB6D959-B706-F456-E791-3BFF004B30AA}"/>
              </a:ext>
            </a:extLst>
          </p:cNvPr>
          <p:cNvSpPr>
            <a:spLocks noGrp="1"/>
          </p:cNvSpPr>
          <p:nvPr>
            <p:ph type="ctrTitle"/>
          </p:nvPr>
        </p:nvSpPr>
        <p:spPr>
          <a:xfrm>
            <a:off x="914400" y="2420888"/>
            <a:ext cx="10363200" cy="1470025"/>
          </a:xfrm>
        </p:spPr>
        <p:txBody>
          <a:bodyPr>
            <a:normAutofit/>
          </a:bodyPr>
          <a:lstStyle/>
          <a:p>
            <a:r>
              <a:rPr lang="en-GB" sz="8000">
                <a:solidFill>
                  <a:schemeClr val="tx1">
                    <a:lumMod val="85000"/>
                    <a:lumOff val="15000"/>
                  </a:schemeClr>
                </a:solidFill>
              </a:rPr>
              <a:t>Thank you!</a:t>
            </a:r>
          </a:p>
        </p:txBody>
      </p:sp>
    </p:spTree>
    <p:extLst>
      <p:ext uri="{BB962C8B-B14F-4D97-AF65-F5344CB8AC3E}">
        <p14:creationId xmlns:p14="http://schemas.microsoft.com/office/powerpoint/2010/main" val="900181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group of fruit and vegetables&#10;&#10;Description automatically generated">
            <a:extLst>
              <a:ext uri="{FF2B5EF4-FFF2-40B4-BE49-F238E27FC236}">
                <a16:creationId xmlns:a16="http://schemas.microsoft.com/office/drawing/2014/main" id="{6DF85707-C7A5-2B55-4CEE-1FC1ABD6B5C8}"/>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5736E67-EF47-CC44-3E1D-63FCAA4FBBBA}"/>
              </a:ext>
            </a:extLst>
          </p:cNvPr>
          <p:cNvSpPr txBox="1">
            <a:spLocks/>
          </p:cNvSpPr>
          <p:nvPr/>
        </p:nvSpPr>
        <p:spPr>
          <a:xfrm>
            <a:off x="288781" y="299192"/>
            <a:ext cx="6696744" cy="1143000"/>
          </a:xfrm>
          <a:prstGeom prst="rect">
            <a:avLst/>
          </a:prstGeom>
        </p:spPr>
        <p:txBody>
          <a:bodyPr vert="horz" lIns="91440" tIns="45720" rIns="91440" bIns="45720" rtlCol="0" anchor="ctr">
            <a:noAutofit/>
          </a:bodyPr>
          <a:lstStyle>
            <a:lvl1pPr algn="l" defTabSz="914400" rtl="0" eaLnBrk="1" latinLnBrk="0" hangingPunct="1">
              <a:spcBef>
                <a:spcPct val="0"/>
              </a:spcBef>
              <a:buNone/>
              <a:defRPr sz="3600" kern="1200">
                <a:solidFill>
                  <a:schemeClr val="tx1">
                    <a:lumMod val="65000"/>
                    <a:lumOff val="35000"/>
                  </a:schemeClr>
                </a:solidFill>
                <a:latin typeface="Museo Slab 900" pitchFamily="50" charset="0"/>
                <a:ea typeface="+mj-ea"/>
                <a:cs typeface="+mj-cs"/>
              </a:defRPr>
            </a:lvl1pPr>
          </a:lstStyle>
          <a:p>
            <a:r>
              <a:rPr lang="en-US" sz="4000">
                <a:solidFill>
                  <a:schemeClr val="tx1"/>
                </a:solidFill>
              </a:rPr>
              <a:t>Put your hand up if you have ever…</a:t>
            </a:r>
            <a:endParaRPr lang="en-GB" sz="4000">
              <a:solidFill>
                <a:schemeClr val="tx1"/>
              </a:solidFill>
            </a:endParaRPr>
          </a:p>
        </p:txBody>
      </p:sp>
      <p:sp>
        <p:nvSpPr>
          <p:cNvPr id="5" name="Content Placeholder 2">
            <a:extLst>
              <a:ext uri="{FF2B5EF4-FFF2-40B4-BE49-F238E27FC236}">
                <a16:creationId xmlns:a16="http://schemas.microsoft.com/office/drawing/2014/main" id="{F5BF992B-7AB2-5CEF-AF7D-39E696EDD9BA}"/>
              </a:ext>
            </a:extLst>
          </p:cNvPr>
          <p:cNvSpPr txBox="1">
            <a:spLocks/>
          </p:cNvSpPr>
          <p:nvPr/>
        </p:nvSpPr>
        <p:spPr>
          <a:xfrm rot="281463">
            <a:off x="6544696" y="1273856"/>
            <a:ext cx="4040039" cy="57258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lumMod val="65000"/>
                    <a:lumOff val="35000"/>
                  </a:schemeClr>
                </a:solidFill>
                <a:latin typeface="Museo Slab 500" pitchFamily="50"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rgbClr val="78B631"/>
                </a:solidFill>
                <a:latin typeface="Museo Sans 500" pitchFamily="50"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lumMod val="65000"/>
                    <a:lumOff val="35000"/>
                  </a:schemeClr>
                </a:solidFill>
                <a:latin typeface="Museo Sans 500" pitchFamily="50"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rgbClr val="78B631"/>
                </a:solidFill>
                <a:latin typeface="Museo Sans 500" pitchFamily="50"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lumMod val="65000"/>
                    <a:lumOff val="35000"/>
                  </a:schemeClr>
                </a:solidFill>
                <a:latin typeface="Museo Sans 500" pitchFamily="50"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solidFill>
                  <a:srgbClr val="E20000"/>
                </a:solidFill>
              </a:rPr>
              <a:t>Had a school dinner?</a:t>
            </a:r>
          </a:p>
        </p:txBody>
      </p:sp>
      <p:sp>
        <p:nvSpPr>
          <p:cNvPr id="7" name="Content Placeholder 2">
            <a:extLst>
              <a:ext uri="{FF2B5EF4-FFF2-40B4-BE49-F238E27FC236}">
                <a16:creationId xmlns:a16="http://schemas.microsoft.com/office/drawing/2014/main" id="{B20BD69A-FAEE-F686-3BBF-ECD033FBC106}"/>
              </a:ext>
            </a:extLst>
          </p:cNvPr>
          <p:cNvSpPr txBox="1">
            <a:spLocks/>
          </p:cNvSpPr>
          <p:nvPr/>
        </p:nvSpPr>
        <p:spPr>
          <a:xfrm>
            <a:off x="7205610" y="2464032"/>
            <a:ext cx="3236527" cy="57258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lumMod val="65000"/>
                    <a:lumOff val="35000"/>
                  </a:schemeClr>
                </a:solidFill>
                <a:latin typeface="Museo Slab 500" pitchFamily="50"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rgbClr val="78B631"/>
                </a:solidFill>
                <a:latin typeface="Museo Sans 500" pitchFamily="50"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lumMod val="65000"/>
                    <a:lumOff val="35000"/>
                  </a:schemeClr>
                </a:solidFill>
                <a:latin typeface="Museo Sans 500" pitchFamily="50"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rgbClr val="78B631"/>
                </a:solidFill>
                <a:latin typeface="Museo Sans 500" pitchFamily="50"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lumMod val="65000"/>
                    <a:lumOff val="35000"/>
                  </a:schemeClr>
                </a:solidFill>
                <a:latin typeface="Museo Sans 500" pitchFamily="50"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solidFill>
                  <a:schemeClr val="accent5">
                    <a:lumMod val="75000"/>
                  </a:schemeClr>
                </a:solidFill>
              </a:rPr>
              <a:t>Been to a farm?</a:t>
            </a:r>
          </a:p>
        </p:txBody>
      </p:sp>
      <p:sp>
        <p:nvSpPr>
          <p:cNvPr id="8" name="Content Placeholder 2">
            <a:extLst>
              <a:ext uri="{FF2B5EF4-FFF2-40B4-BE49-F238E27FC236}">
                <a16:creationId xmlns:a16="http://schemas.microsoft.com/office/drawing/2014/main" id="{D173A2C7-B976-7FC1-75E5-C1ED5BB10B2E}"/>
              </a:ext>
            </a:extLst>
          </p:cNvPr>
          <p:cNvSpPr txBox="1">
            <a:spLocks/>
          </p:cNvSpPr>
          <p:nvPr/>
        </p:nvSpPr>
        <p:spPr>
          <a:xfrm rot="21275669">
            <a:off x="782305" y="1884314"/>
            <a:ext cx="6701910" cy="63263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lumMod val="65000"/>
                    <a:lumOff val="35000"/>
                  </a:schemeClr>
                </a:solidFill>
                <a:latin typeface="Museo Slab 500" pitchFamily="50"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rgbClr val="78B631"/>
                </a:solidFill>
                <a:latin typeface="Museo Sans 500" pitchFamily="50"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lumMod val="65000"/>
                    <a:lumOff val="35000"/>
                  </a:schemeClr>
                </a:solidFill>
                <a:latin typeface="Museo Sans 500" pitchFamily="50"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rgbClr val="78B631"/>
                </a:solidFill>
                <a:latin typeface="Museo Sans 500" pitchFamily="50"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lumMod val="65000"/>
                    <a:lumOff val="35000"/>
                  </a:schemeClr>
                </a:solidFill>
                <a:latin typeface="Museo Sans 500" pitchFamily="50"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000">
                <a:solidFill>
                  <a:srgbClr val="007434"/>
                </a:solidFill>
              </a:rPr>
              <a:t>Grown a fruit or vegetable?</a:t>
            </a:r>
          </a:p>
          <a:p>
            <a:pPr marL="0" indent="0">
              <a:buNone/>
            </a:pPr>
            <a:endParaRPr lang="en-US">
              <a:solidFill>
                <a:schemeClr val="tx1"/>
              </a:solidFill>
            </a:endParaRPr>
          </a:p>
        </p:txBody>
      </p:sp>
      <p:sp>
        <p:nvSpPr>
          <p:cNvPr id="9" name="Content Placeholder 2">
            <a:extLst>
              <a:ext uri="{FF2B5EF4-FFF2-40B4-BE49-F238E27FC236}">
                <a16:creationId xmlns:a16="http://schemas.microsoft.com/office/drawing/2014/main" id="{2DC39E46-650F-813B-6DC3-54E2A41F7072}"/>
              </a:ext>
            </a:extLst>
          </p:cNvPr>
          <p:cNvSpPr txBox="1">
            <a:spLocks/>
          </p:cNvSpPr>
          <p:nvPr/>
        </p:nvSpPr>
        <p:spPr>
          <a:xfrm rot="177872">
            <a:off x="773798" y="3377855"/>
            <a:ext cx="6576292" cy="572586"/>
          </a:xfrm>
          <a:prstGeom prst="rect">
            <a:avLst/>
          </a:prstGeom>
        </p:spPr>
        <p:txBody>
          <a:bodyPr vert="horz" lIns="91440" tIns="45720" rIns="91440" bIns="45720" rtlCol="0" anchor="t">
            <a:no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lumMod val="65000"/>
                    <a:lumOff val="35000"/>
                  </a:schemeClr>
                </a:solidFill>
                <a:latin typeface="Museo Slab 500" pitchFamily="50"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rgbClr val="78B631"/>
                </a:solidFill>
                <a:latin typeface="Museo Sans 500" pitchFamily="50"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lumMod val="65000"/>
                    <a:lumOff val="35000"/>
                  </a:schemeClr>
                </a:solidFill>
                <a:latin typeface="Museo Sans 500" pitchFamily="50"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rgbClr val="78B631"/>
                </a:solidFill>
                <a:latin typeface="Museo Sans 500" pitchFamily="50"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lumMod val="65000"/>
                    <a:lumOff val="35000"/>
                  </a:schemeClr>
                </a:solidFill>
                <a:latin typeface="Museo Sans 500" pitchFamily="50"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solidFill>
                  <a:srgbClr val="E20000"/>
                </a:solidFill>
                <a:latin typeface="Museo Slab 500"/>
              </a:rPr>
              <a:t>Helped with cooking at home?</a:t>
            </a:r>
          </a:p>
        </p:txBody>
      </p:sp>
      <p:sp>
        <p:nvSpPr>
          <p:cNvPr id="10" name="Content Placeholder 2">
            <a:extLst>
              <a:ext uri="{FF2B5EF4-FFF2-40B4-BE49-F238E27FC236}">
                <a16:creationId xmlns:a16="http://schemas.microsoft.com/office/drawing/2014/main" id="{7E0F1A09-70EE-6ADD-080C-01A2A6970227}"/>
              </a:ext>
            </a:extLst>
          </p:cNvPr>
          <p:cNvSpPr txBox="1">
            <a:spLocks/>
          </p:cNvSpPr>
          <p:nvPr/>
        </p:nvSpPr>
        <p:spPr>
          <a:xfrm>
            <a:off x="1369544" y="4864264"/>
            <a:ext cx="5384800" cy="57258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lumMod val="65000"/>
                    <a:lumOff val="35000"/>
                  </a:schemeClr>
                </a:solidFill>
                <a:latin typeface="Museo Slab 500" pitchFamily="50"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rgbClr val="78B631"/>
                </a:solidFill>
                <a:latin typeface="Museo Sans 500" pitchFamily="50"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lumMod val="65000"/>
                    <a:lumOff val="35000"/>
                  </a:schemeClr>
                </a:solidFill>
                <a:latin typeface="Museo Sans 500" pitchFamily="50"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rgbClr val="78B631"/>
                </a:solidFill>
                <a:latin typeface="Museo Sans 500" pitchFamily="50"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lumMod val="65000"/>
                    <a:lumOff val="35000"/>
                  </a:schemeClr>
                </a:solidFill>
                <a:latin typeface="Museo Sans 500" pitchFamily="50"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solidFill>
                  <a:schemeClr val="accent5">
                    <a:lumMod val="75000"/>
                  </a:schemeClr>
                </a:solidFill>
              </a:rPr>
              <a:t>Tried new food?</a:t>
            </a:r>
          </a:p>
        </p:txBody>
      </p:sp>
      <p:sp>
        <p:nvSpPr>
          <p:cNvPr id="11" name="Content Placeholder 2">
            <a:extLst>
              <a:ext uri="{FF2B5EF4-FFF2-40B4-BE49-F238E27FC236}">
                <a16:creationId xmlns:a16="http://schemas.microsoft.com/office/drawing/2014/main" id="{8E3A9570-BDD8-87FC-1295-4990B8F3CDAB}"/>
              </a:ext>
            </a:extLst>
          </p:cNvPr>
          <p:cNvSpPr txBox="1">
            <a:spLocks/>
          </p:cNvSpPr>
          <p:nvPr/>
        </p:nvSpPr>
        <p:spPr>
          <a:xfrm>
            <a:off x="4439816" y="4291678"/>
            <a:ext cx="6981883" cy="57258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lumMod val="65000"/>
                    <a:lumOff val="35000"/>
                  </a:schemeClr>
                </a:solidFill>
                <a:latin typeface="Museo Slab 500" pitchFamily="50"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rgbClr val="78B631"/>
                </a:solidFill>
                <a:latin typeface="Museo Sans 500" pitchFamily="50"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lumMod val="65000"/>
                    <a:lumOff val="35000"/>
                  </a:schemeClr>
                </a:solidFill>
                <a:latin typeface="Museo Sans 500" pitchFamily="50"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rgbClr val="78B631"/>
                </a:solidFill>
                <a:latin typeface="Museo Sans 500" pitchFamily="50"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lumMod val="65000"/>
                    <a:lumOff val="35000"/>
                  </a:schemeClr>
                </a:solidFill>
                <a:latin typeface="Museo Sans 500" pitchFamily="50"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solidFill>
                  <a:srgbClr val="007434"/>
                </a:solidFill>
              </a:rPr>
              <a:t>Made a new friend at the dinner table?</a:t>
            </a:r>
          </a:p>
        </p:txBody>
      </p:sp>
    </p:spTree>
    <p:extLst>
      <p:ext uri="{BB962C8B-B14F-4D97-AF65-F5344CB8AC3E}">
        <p14:creationId xmlns:p14="http://schemas.microsoft.com/office/powerpoint/2010/main" val="421800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ppt_x"/>
                                          </p:val>
                                        </p:tav>
                                        <p:tav tm="100000">
                                          <p:val>
                                            <p:strVal val="#ppt_x"/>
                                          </p:val>
                                        </p:tav>
                                      </p:tavLst>
                                    </p:anim>
                                    <p:anim calcmode="lin" valueType="num">
                                      <p:cBhvr additive="base">
                                        <p:cTn id="3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9" grpId="0"/>
      <p:bldP spid="10" grpId="0"/>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fruit and vegetables&#10;&#10;Description automatically generated">
            <a:extLst>
              <a:ext uri="{FF2B5EF4-FFF2-40B4-BE49-F238E27FC236}">
                <a16:creationId xmlns:a16="http://schemas.microsoft.com/office/drawing/2014/main" id="{E4DBE575-E012-344A-25C0-22ADB15377C4}"/>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Content Placeholder 2"/>
          <p:cNvSpPr txBox="1">
            <a:spLocks/>
          </p:cNvSpPr>
          <p:nvPr/>
        </p:nvSpPr>
        <p:spPr>
          <a:xfrm>
            <a:off x="1919536" y="2204864"/>
            <a:ext cx="8424936" cy="18002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endParaRPr lang="en-GB" sz="2800">
              <a:latin typeface="Cambria" panose="02040503050406030204" pitchFamily="18" charset="0"/>
            </a:endParaRPr>
          </a:p>
          <a:p>
            <a:pPr marL="0" indent="0" algn="ctr">
              <a:buNone/>
            </a:pPr>
            <a:endParaRPr lang="en-GB" sz="2800">
              <a:latin typeface="Cambria" panose="02040503050406030204" pitchFamily="18" charset="0"/>
            </a:endParaRPr>
          </a:p>
        </p:txBody>
      </p:sp>
      <p:sp>
        <p:nvSpPr>
          <p:cNvPr id="6" name="Title 1">
            <a:extLst>
              <a:ext uri="{FF2B5EF4-FFF2-40B4-BE49-F238E27FC236}">
                <a16:creationId xmlns:a16="http://schemas.microsoft.com/office/drawing/2014/main" id="{57285734-1083-A28E-DC35-9C0BCA052A05}"/>
              </a:ext>
            </a:extLst>
          </p:cNvPr>
          <p:cNvSpPr>
            <a:spLocks noGrp="1"/>
          </p:cNvSpPr>
          <p:nvPr>
            <p:ph type="title"/>
          </p:nvPr>
        </p:nvSpPr>
        <p:spPr>
          <a:xfrm>
            <a:off x="-209252" y="7491"/>
            <a:ext cx="9691056" cy="1143000"/>
          </a:xfrm>
        </p:spPr>
        <p:txBody>
          <a:bodyPr>
            <a:noAutofit/>
          </a:bodyPr>
          <a:lstStyle/>
          <a:p>
            <a:pPr algn="ctr"/>
            <a:r>
              <a:rPr lang="en-US" sz="4000" b="1">
                <a:solidFill>
                  <a:schemeClr val="tx1"/>
                </a:solidFill>
              </a:rPr>
              <a:t>How do you choose what you eat?</a:t>
            </a:r>
            <a:r>
              <a:rPr lang="en-GB" sz="4000" b="1">
                <a:solidFill>
                  <a:schemeClr val="tx1"/>
                </a:solidFill>
              </a:rPr>
              <a:t> </a:t>
            </a:r>
          </a:p>
        </p:txBody>
      </p:sp>
      <p:pic>
        <p:nvPicPr>
          <p:cNvPr id="8" name="Picture 7" descr="A cartoon of a heart lifting weights&#10;&#10;Description automatically generated">
            <a:extLst>
              <a:ext uri="{FF2B5EF4-FFF2-40B4-BE49-F238E27FC236}">
                <a16:creationId xmlns:a16="http://schemas.microsoft.com/office/drawing/2014/main" id="{6ABAF193-1414-923A-BBD8-9F1BBA47685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4718" r="16340"/>
          <a:stretch/>
        </p:blipFill>
        <p:spPr>
          <a:xfrm>
            <a:off x="7685065" y="1517147"/>
            <a:ext cx="2217262" cy="1809063"/>
          </a:xfrm>
          <a:prstGeom prst="rect">
            <a:avLst/>
          </a:prstGeom>
        </p:spPr>
      </p:pic>
      <p:pic>
        <p:nvPicPr>
          <p:cNvPr id="10" name="Picture 9" descr="A yellow and pink smiley faces&#10;&#10;Description automatically generated">
            <a:extLst>
              <a:ext uri="{FF2B5EF4-FFF2-40B4-BE49-F238E27FC236}">
                <a16:creationId xmlns:a16="http://schemas.microsoft.com/office/drawing/2014/main" id="{ACDD0B69-6EED-396C-2D1A-62FE0E51F56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1294" y="2212545"/>
            <a:ext cx="2639616" cy="1484784"/>
          </a:xfrm>
          <a:prstGeom prst="rect">
            <a:avLst/>
          </a:prstGeom>
        </p:spPr>
      </p:pic>
      <p:pic>
        <p:nvPicPr>
          <p:cNvPr id="12" name="Picture 11" descr="A blue and green world map&#10;&#10;Description automatically generated">
            <a:extLst>
              <a:ext uri="{FF2B5EF4-FFF2-40B4-BE49-F238E27FC236}">
                <a16:creationId xmlns:a16="http://schemas.microsoft.com/office/drawing/2014/main" id="{4A1EE9A1-E808-9A21-CBFB-A1B3CFDE324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8905" r="18969"/>
          <a:stretch/>
        </p:blipFill>
        <p:spPr>
          <a:xfrm>
            <a:off x="9206487" y="3254114"/>
            <a:ext cx="2131953" cy="1930334"/>
          </a:xfrm>
          <a:prstGeom prst="rect">
            <a:avLst/>
          </a:prstGeom>
        </p:spPr>
      </p:pic>
      <p:pic>
        <p:nvPicPr>
          <p:cNvPr id="14" name="Picture 13" descr="A chicken with eggs in a nest&#10;&#10;Description automatically generated">
            <a:extLst>
              <a:ext uri="{FF2B5EF4-FFF2-40B4-BE49-F238E27FC236}">
                <a16:creationId xmlns:a16="http://schemas.microsoft.com/office/drawing/2014/main" id="{0777C8AE-CD68-3375-2C66-211C5B63C460}"/>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4967" r="15551"/>
          <a:stretch/>
        </p:blipFill>
        <p:spPr>
          <a:xfrm>
            <a:off x="7067756" y="4118994"/>
            <a:ext cx="2323334" cy="1880886"/>
          </a:xfrm>
          <a:prstGeom prst="rect">
            <a:avLst/>
          </a:prstGeom>
        </p:spPr>
      </p:pic>
      <p:pic>
        <p:nvPicPr>
          <p:cNvPr id="16" name="Picture 15" descr="A black and white image of a person's nose&#10;&#10;Description automatically generated">
            <a:extLst>
              <a:ext uri="{FF2B5EF4-FFF2-40B4-BE49-F238E27FC236}">
                <a16:creationId xmlns:a16="http://schemas.microsoft.com/office/drawing/2014/main" id="{BC73BDA8-ECBA-38E1-0E4B-A3D3E8FBD7FB}"/>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r="58012"/>
          <a:stretch/>
        </p:blipFill>
        <p:spPr>
          <a:xfrm>
            <a:off x="2872182" y="1114117"/>
            <a:ext cx="1526411" cy="2044906"/>
          </a:xfrm>
          <a:prstGeom prst="rect">
            <a:avLst/>
          </a:prstGeom>
        </p:spPr>
      </p:pic>
      <p:pic>
        <p:nvPicPr>
          <p:cNvPr id="18" name="Picture 17" descr="A black background with a black square&#10;&#10;Description automatically generated with medium confidence">
            <a:extLst>
              <a:ext uri="{FF2B5EF4-FFF2-40B4-BE49-F238E27FC236}">
                <a16:creationId xmlns:a16="http://schemas.microsoft.com/office/drawing/2014/main" id="{B8CC39AA-302F-54AF-DB59-A1D85C11342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847528" y="3762499"/>
            <a:ext cx="3041564" cy="1710880"/>
          </a:xfrm>
          <a:prstGeom prst="rect">
            <a:avLst/>
          </a:prstGeom>
        </p:spPr>
      </p:pic>
      <p:pic>
        <p:nvPicPr>
          <p:cNvPr id="20" name="Picture 19" descr="A green plate with a black background&#10;&#10;Description automatically generated">
            <a:extLst>
              <a:ext uri="{FF2B5EF4-FFF2-40B4-BE49-F238E27FC236}">
                <a16:creationId xmlns:a16="http://schemas.microsoft.com/office/drawing/2014/main" id="{79E9595D-820C-91DA-0F2C-DC3E5EACC625}"/>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22147" r="19400"/>
          <a:stretch/>
        </p:blipFill>
        <p:spPr>
          <a:xfrm>
            <a:off x="4365634" y="1777793"/>
            <a:ext cx="3431704" cy="3302414"/>
          </a:xfrm>
          <a:prstGeom prst="rect">
            <a:avLst/>
          </a:prstGeom>
        </p:spPr>
      </p:pic>
      <p:pic>
        <p:nvPicPr>
          <p:cNvPr id="22" name="Picture 21" descr="A group of food items&#10;&#10;Description automatically generated">
            <a:extLst>
              <a:ext uri="{FF2B5EF4-FFF2-40B4-BE49-F238E27FC236}">
                <a16:creationId xmlns:a16="http://schemas.microsoft.com/office/drawing/2014/main" id="{85C47FC3-F5FC-DBE1-DF6A-474EF371D93B}"/>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25815" r="24292"/>
          <a:stretch/>
        </p:blipFill>
        <p:spPr>
          <a:xfrm>
            <a:off x="4511824" y="1746261"/>
            <a:ext cx="3041565" cy="3429000"/>
          </a:xfrm>
          <a:prstGeom prst="rect">
            <a:avLst/>
          </a:prstGeom>
        </p:spPr>
      </p:pic>
      <p:pic>
        <p:nvPicPr>
          <p:cNvPr id="3" name="Picture 2" descr="A group of red beans&#10;&#10;Description automatically generated">
            <a:extLst>
              <a:ext uri="{FF2B5EF4-FFF2-40B4-BE49-F238E27FC236}">
                <a16:creationId xmlns:a16="http://schemas.microsoft.com/office/drawing/2014/main" id="{5D632198-6930-186D-DF56-66B6F7D60EE3}"/>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5892" r="7023"/>
          <a:stretch/>
        </p:blipFill>
        <p:spPr>
          <a:xfrm>
            <a:off x="9715872" y="1848738"/>
            <a:ext cx="1359593" cy="878190"/>
          </a:xfrm>
          <a:prstGeom prst="rect">
            <a:avLst/>
          </a:prstGeom>
        </p:spPr>
      </p:pic>
    </p:spTree>
    <p:extLst>
      <p:ext uri="{BB962C8B-B14F-4D97-AF65-F5344CB8AC3E}">
        <p14:creationId xmlns:p14="http://schemas.microsoft.com/office/powerpoint/2010/main" val="1590041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500" fill="hold"/>
                                        <p:tgtEl>
                                          <p:spTgt spid="22"/>
                                        </p:tgtEl>
                                        <p:attrNameLst>
                                          <p:attrName>ppt_x</p:attrName>
                                        </p:attrNameLst>
                                      </p:cBhvr>
                                      <p:tavLst>
                                        <p:tav tm="0">
                                          <p:val>
                                            <p:strVal val="#ppt_x"/>
                                          </p:val>
                                        </p:tav>
                                        <p:tav tm="100000">
                                          <p:val>
                                            <p:strVal val="#ppt_x"/>
                                          </p:val>
                                        </p:tav>
                                      </p:tavLst>
                                    </p:anim>
                                    <p:anim calcmode="lin" valueType="num">
                                      <p:cBhvr additive="base">
                                        <p:cTn id="1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ppt_x"/>
                                          </p:val>
                                        </p:tav>
                                        <p:tav tm="100000">
                                          <p:val>
                                            <p:strVal val="#ppt_x"/>
                                          </p:val>
                                        </p:tav>
                                      </p:tavLst>
                                    </p:anim>
                                    <p:anim calcmode="lin" valueType="num">
                                      <p:cBhvr additive="base">
                                        <p:cTn id="2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500" fill="hold"/>
                                        <p:tgtEl>
                                          <p:spTgt spid="14"/>
                                        </p:tgtEl>
                                        <p:attrNameLst>
                                          <p:attrName>ppt_x</p:attrName>
                                        </p:attrNameLst>
                                      </p:cBhvr>
                                      <p:tavLst>
                                        <p:tav tm="0">
                                          <p:val>
                                            <p:strVal val="#ppt_x"/>
                                          </p:val>
                                        </p:tav>
                                        <p:tav tm="100000">
                                          <p:val>
                                            <p:strVal val="#ppt_x"/>
                                          </p:val>
                                        </p:tav>
                                      </p:tavLst>
                                    </p:anim>
                                    <p:anim calcmode="lin" valueType="num">
                                      <p:cBhvr additive="base">
                                        <p:cTn id="3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additive="base">
                                        <p:cTn id="43" dur="500" fill="hold"/>
                                        <p:tgtEl>
                                          <p:spTgt spid="10"/>
                                        </p:tgtEl>
                                        <p:attrNameLst>
                                          <p:attrName>ppt_x</p:attrName>
                                        </p:attrNameLst>
                                      </p:cBhvr>
                                      <p:tavLst>
                                        <p:tav tm="0">
                                          <p:val>
                                            <p:strVal val="#ppt_x"/>
                                          </p:val>
                                        </p:tav>
                                        <p:tav tm="100000">
                                          <p:val>
                                            <p:strVal val="#ppt_x"/>
                                          </p:val>
                                        </p:tav>
                                      </p:tavLst>
                                    </p:anim>
                                    <p:anim calcmode="lin" valueType="num">
                                      <p:cBhvr additive="base">
                                        <p:cTn id="4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additive="base">
                                        <p:cTn id="49" dur="500" fill="hold"/>
                                        <p:tgtEl>
                                          <p:spTgt spid="16"/>
                                        </p:tgtEl>
                                        <p:attrNameLst>
                                          <p:attrName>ppt_x</p:attrName>
                                        </p:attrNameLst>
                                      </p:cBhvr>
                                      <p:tavLst>
                                        <p:tav tm="0">
                                          <p:val>
                                            <p:strVal val="#ppt_x"/>
                                          </p:val>
                                        </p:tav>
                                        <p:tav tm="100000">
                                          <p:val>
                                            <p:strVal val="#ppt_x"/>
                                          </p:val>
                                        </p:tav>
                                      </p:tavLst>
                                    </p:anim>
                                    <p:anim calcmode="lin" valueType="num">
                                      <p:cBhvr additive="base">
                                        <p:cTn id="5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3"/>
                                        </p:tgtEl>
                                        <p:attrNameLst>
                                          <p:attrName>style.visibility</p:attrName>
                                        </p:attrNameLst>
                                      </p:cBhvr>
                                      <p:to>
                                        <p:strVal val="visible"/>
                                      </p:to>
                                    </p:set>
                                    <p:anim calcmode="lin" valueType="num">
                                      <p:cBhvr additive="base">
                                        <p:cTn id="55" dur="500" fill="hold"/>
                                        <p:tgtEl>
                                          <p:spTgt spid="3"/>
                                        </p:tgtEl>
                                        <p:attrNameLst>
                                          <p:attrName>ppt_x</p:attrName>
                                        </p:attrNameLst>
                                      </p:cBhvr>
                                      <p:tavLst>
                                        <p:tav tm="0">
                                          <p:val>
                                            <p:strVal val="#ppt_x"/>
                                          </p:val>
                                        </p:tav>
                                        <p:tav tm="100000">
                                          <p:val>
                                            <p:strVal val="#ppt_x"/>
                                          </p:val>
                                        </p:tav>
                                      </p:tavLst>
                                    </p:anim>
                                    <p:anim calcmode="lin" valueType="num">
                                      <p:cBhvr additive="base">
                                        <p:cTn id="5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fruit and vegetables&#10;&#10;Description automatically generated">
            <a:extLst>
              <a:ext uri="{FF2B5EF4-FFF2-40B4-BE49-F238E27FC236}">
                <a16:creationId xmlns:a16="http://schemas.microsoft.com/office/drawing/2014/main" id="{6715C2D5-00B4-B9D4-FF74-681B3CB7B2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282936" y="0"/>
            <a:ext cx="9561368" cy="1143000"/>
          </a:xfrm>
        </p:spPr>
        <p:txBody>
          <a:bodyPr>
            <a:noAutofit/>
          </a:bodyPr>
          <a:lstStyle/>
          <a:p>
            <a:pPr algn="l"/>
            <a:r>
              <a:rPr lang="en-US" sz="4000">
                <a:solidFill>
                  <a:schemeClr val="tx1"/>
                </a:solidFill>
              </a:rPr>
              <a:t>What do you think makes meals…</a:t>
            </a:r>
            <a:endParaRPr lang="en-GB" sz="4000" b="1">
              <a:solidFill>
                <a:schemeClr val="tx1"/>
              </a:solidFill>
              <a:latin typeface="Museo Sans 900" panose="02000000000000000000" pitchFamily="50" charset="0"/>
            </a:endParaRPr>
          </a:p>
        </p:txBody>
      </p:sp>
      <p:sp>
        <p:nvSpPr>
          <p:cNvPr id="7" name="Content Placeholder 2"/>
          <p:cNvSpPr txBox="1">
            <a:spLocks/>
          </p:cNvSpPr>
          <p:nvPr/>
        </p:nvSpPr>
        <p:spPr>
          <a:xfrm>
            <a:off x="1841819" y="2176264"/>
            <a:ext cx="8229600" cy="492514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endParaRPr lang="en-GB" sz="2400">
              <a:latin typeface="Cambria" panose="02040503050406030204" pitchFamily="18" charset="0"/>
            </a:endParaRPr>
          </a:p>
          <a:p>
            <a:pPr marL="0" indent="0" algn="ctr">
              <a:buNone/>
            </a:pPr>
            <a:endParaRPr lang="en-GB" sz="2400">
              <a:latin typeface="Cambria" panose="02040503050406030204" pitchFamily="18" charset="0"/>
            </a:endParaRPr>
          </a:p>
        </p:txBody>
      </p:sp>
      <p:sp>
        <p:nvSpPr>
          <p:cNvPr id="4" name="Content Placeholder 3"/>
          <p:cNvSpPr>
            <a:spLocks noGrp="1"/>
          </p:cNvSpPr>
          <p:nvPr>
            <p:ph idx="1"/>
          </p:nvPr>
        </p:nvSpPr>
        <p:spPr>
          <a:xfrm>
            <a:off x="844064" y="980728"/>
            <a:ext cx="8431306" cy="622255"/>
          </a:xfrm>
        </p:spPr>
        <p:txBody>
          <a:bodyPr>
            <a:normAutofit/>
          </a:bodyPr>
          <a:lstStyle/>
          <a:p>
            <a:pPr marL="0" indent="0">
              <a:buNone/>
            </a:pPr>
            <a:r>
              <a:rPr lang="en-US" sz="2400" b="1">
                <a:solidFill>
                  <a:schemeClr val="tx1"/>
                </a:solidFill>
              </a:rPr>
              <a:t>Good for us?</a:t>
            </a:r>
            <a:endParaRPr lang="en-GB" sz="2400" b="1" i="1">
              <a:solidFill>
                <a:schemeClr val="tx1"/>
              </a:solidFill>
              <a:latin typeface="Museo Sans 500" panose="02000000000000000000" pitchFamily="50" charset="0"/>
            </a:endParaRPr>
          </a:p>
        </p:txBody>
      </p:sp>
      <p:pic>
        <p:nvPicPr>
          <p:cNvPr id="2052" name="Picture 4">
            <a:extLst>
              <a:ext uri="{FF2B5EF4-FFF2-40B4-BE49-F238E27FC236}">
                <a16:creationId xmlns:a16="http://schemas.microsoft.com/office/drawing/2014/main" id="{AEE84C74-4D82-4F91-8144-F872A06D584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76026">
            <a:off x="8078739" y="1342084"/>
            <a:ext cx="3342829" cy="22178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4" name="Picture 6">
            <a:extLst>
              <a:ext uri="{FF2B5EF4-FFF2-40B4-BE49-F238E27FC236}">
                <a16:creationId xmlns:a16="http://schemas.microsoft.com/office/drawing/2014/main" id="{755471F5-B5D6-25F9-E7E9-22E221C405F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69951" y="1372631"/>
            <a:ext cx="3071925" cy="204795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6" name="Picture 8">
            <a:extLst>
              <a:ext uri="{FF2B5EF4-FFF2-40B4-BE49-F238E27FC236}">
                <a16:creationId xmlns:a16="http://schemas.microsoft.com/office/drawing/2014/main" id="{01C1187C-B568-8E92-1C42-F0E5CDC1F1F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1291688">
            <a:off x="856760" y="1513451"/>
            <a:ext cx="3208864" cy="213924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Box 5">
            <a:extLst>
              <a:ext uri="{FF2B5EF4-FFF2-40B4-BE49-F238E27FC236}">
                <a16:creationId xmlns:a16="http://schemas.microsoft.com/office/drawing/2014/main" id="{A0F5B1E0-0E87-95F5-4021-D2868617FF69}"/>
              </a:ext>
            </a:extLst>
          </p:cNvPr>
          <p:cNvSpPr txBox="1"/>
          <p:nvPr/>
        </p:nvSpPr>
        <p:spPr>
          <a:xfrm>
            <a:off x="847967" y="4005064"/>
            <a:ext cx="6895202" cy="461665"/>
          </a:xfrm>
          <a:prstGeom prst="rect">
            <a:avLst/>
          </a:prstGeom>
          <a:noFill/>
        </p:spPr>
        <p:txBody>
          <a:bodyPr wrap="square">
            <a:spAutoFit/>
          </a:bodyPr>
          <a:lstStyle/>
          <a:p>
            <a:r>
              <a:rPr lang="en-US" sz="2400" b="1">
                <a:latin typeface="Museo Slab 500" panose="02000000000000000000" pitchFamily="50" charset="0"/>
              </a:rPr>
              <a:t>Good for nature and our environment?</a:t>
            </a:r>
            <a:endParaRPr lang="en-GB" sz="2400" b="1">
              <a:latin typeface="Museo Slab 500" panose="02000000000000000000" pitchFamily="50" charset="0"/>
            </a:endParaRPr>
          </a:p>
        </p:txBody>
      </p:sp>
      <p:pic>
        <p:nvPicPr>
          <p:cNvPr id="10" name="Picture 9" descr="Bee on yellow flowers">
            <a:extLst>
              <a:ext uri="{FF2B5EF4-FFF2-40B4-BE49-F238E27FC236}">
                <a16:creationId xmlns:a16="http://schemas.microsoft.com/office/drawing/2014/main" id="{834CEBE2-0CCB-6123-5024-64AACAB6F74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64510">
            <a:off x="671256" y="4596929"/>
            <a:ext cx="2898742" cy="193485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6" name="Picture 2" descr="Our farm shop is open! | Cannon Hall Farm">
            <a:extLst>
              <a:ext uri="{FF2B5EF4-FFF2-40B4-BE49-F238E27FC236}">
                <a16:creationId xmlns:a16="http://schemas.microsoft.com/office/drawing/2014/main" id="{09CD5425-1229-0F41-3DD7-474DE38D639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21354684">
            <a:off x="4310131" y="4569694"/>
            <a:ext cx="3062042" cy="204136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30" name="Picture 6" descr="Can we feed 10 billion people on organic farming alone? - Regeneration  International">
            <a:extLst>
              <a:ext uri="{FF2B5EF4-FFF2-40B4-BE49-F238E27FC236}">
                <a16:creationId xmlns:a16="http://schemas.microsoft.com/office/drawing/2014/main" id="{2CD53D8B-F664-373A-0519-975B15339364}"/>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21334357">
            <a:off x="8079145" y="4247882"/>
            <a:ext cx="3131547" cy="208769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310217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056"/>
                                        </p:tgtEl>
                                        <p:attrNameLst>
                                          <p:attrName>style.visibility</p:attrName>
                                        </p:attrNameLst>
                                      </p:cBhvr>
                                      <p:to>
                                        <p:strVal val="visible"/>
                                      </p:to>
                                    </p:set>
                                    <p:anim calcmode="lin" valueType="num">
                                      <p:cBhvr additive="base">
                                        <p:cTn id="13" dur="500" fill="hold"/>
                                        <p:tgtEl>
                                          <p:spTgt spid="2056"/>
                                        </p:tgtEl>
                                        <p:attrNameLst>
                                          <p:attrName>ppt_x</p:attrName>
                                        </p:attrNameLst>
                                      </p:cBhvr>
                                      <p:tavLst>
                                        <p:tav tm="0">
                                          <p:val>
                                            <p:strVal val="#ppt_x"/>
                                          </p:val>
                                        </p:tav>
                                        <p:tav tm="100000">
                                          <p:val>
                                            <p:strVal val="#ppt_x"/>
                                          </p:val>
                                        </p:tav>
                                      </p:tavLst>
                                    </p:anim>
                                    <p:anim calcmode="lin" valueType="num">
                                      <p:cBhvr additive="base">
                                        <p:cTn id="14" dur="500" fill="hold"/>
                                        <p:tgtEl>
                                          <p:spTgt spid="205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054"/>
                                        </p:tgtEl>
                                        <p:attrNameLst>
                                          <p:attrName>style.visibility</p:attrName>
                                        </p:attrNameLst>
                                      </p:cBhvr>
                                      <p:to>
                                        <p:strVal val="visible"/>
                                      </p:to>
                                    </p:set>
                                    <p:anim calcmode="lin" valueType="num">
                                      <p:cBhvr additive="base">
                                        <p:cTn id="19" dur="500" fill="hold"/>
                                        <p:tgtEl>
                                          <p:spTgt spid="2054"/>
                                        </p:tgtEl>
                                        <p:attrNameLst>
                                          <p:attrName>ppt_x</p:attrName>
                                        </p:attrNameLst>
                                      </p:cBhvr>
                                      <p:tavLst>
                                        <p:tav tm="0">
                                          <p:val>
                                            <p:strVal val="#ppt_x"/>
                                          </p:val>
                                        </p:tav>
                                        <p:tav tm="100000">
                                          <p:val>
                                            <p:strVal val="#ppt_x"/>
                                          </p:val>
                                        </p:tav>
                                      </p:tavLst>
                                    </p:anim>
                                    <p:anim calcmode="lin" valueType="num">
                                      <p:cBhvr additive="base">
                                        <p:cTn id="20" dur="500" fill="hold"/>
                                        <p:tgtEl>
                                          <p:spTgt spid="205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052"/>
                                        </p:tgtEl>
                                        <p:attrNameLst>
                                          <p:attrName>style.visibility</p:attrName>
                                        </p:attrNameLst>
                                      </p:cBhvr>
                                      <p:to>
                                        <p:strVal val="visible"/>
                                      </p:to>
                                    </p:set>
                                    <p:anim calcmode="lin" valueType="num">
                                      <p:cBhvr additive="base">
                                        <p:cTn id="25" dur="500" fill="hold"/>
                                        <p:tgtEl>
                                          <p:spTgt spid="2052"/>
                                        </p:tgtEl>
                                        <p:attrNameLst>
                                          <p:attrName>ppt_x</p:attrName>
                                        </p:attrNameLst>
                                      </p:cBhvr>
                                      <p:tavLst>
                                        <p:tav tm="0">
                                          <p:val>
                                            <p:strVal val="#ppt_x"/>
                                          </p:val>
                                        </p:tav>
                                        <p:tav tm="100000">
                                          <p:val>
                                            <p:strVal val="#ppt_x"/>
                                          </p:val>
                                        </p:tav>
                                      </p:tavLst>
                                    </p:anim>
                                    <p:anim calcmode="lin" valueType="num">
                                      <p:cBhvr additive="base">
                                        <p:cTn id="26" dur="500" fill="hold"/>
                                        <p:tgtEl>
                                          <p:spTgt spid="205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ppt_x"/>
                                          </p:val>
                                        </p:tav>
                                        <p:tav tm="100000">
                                          <p:val>
                                            <p:strVal val="#ppt_x"/>
                                          </p:val>
                                        </p:tav>
                                      </p:tavLst>
                                    </p:anim>
                                    <p:anim calcmode="lin" valueType="num">
                                      <p:cBhvr additive="base">
                                        <p:cTn id="3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ppt_x"/>
                                          </p:val>
                                        </p:tav>
                                        <p:tav tm="100000">
                                          <p:val>
                                            <p:strVal val="#ppt_x"/>
                                          </p:val>
                                        </p:tav>
                                      </p:tavLst>
                                    </p:anim>
                                    <p:anim calcmode="lin" valueType="num">
                                      <p:cBhvr additive="base">
                                        <p:cTn id="3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026"/>
                                        </p:tgtEl>
                                        <p:attrNameLst>
                                          <p:attrName>style.visibility</p:attrName>
                                        </p:attrNameLst>
                                      </p:cBhvr>
                                      <p:to>
                                        <p:strVal val="visible"/>
                                      </p:to>
                                    </p:set>
                                    <p:anim calcmode="lin" valueType="num">
                                      <p:cBhvr additive="base">
                                        <p:cTn id="43" dur="500" fill="hold"/>
                                        <p:tgtEl>
                                          <p:spTgt spid="1026"/>
                                        </p:tgtEl>
                                        <p:attrNameLst>
                                          <p:attrName>ppt_x</p:attrName>
                                        </p:attrNameLst>
                                      </p:cBhvr>
                                      <p:tavLst>
                                        <p:tav tm="0">
                                          <p:val>
                                            <p:strVal val="#ppt_x"/>
                                          </p:val>
                                        </p:tav>
                                        <p:tav tm="100000">
                                          <p:val>
                                            <p:strVal val="#ppt_x"/>
                                          </p:val>
                                        </p:tav>
                                      </p:tavLst>
                                    </p:anim>
                                    <p:anim calcmode="lin" valueType="num">
                                      <p:cBhvr additive="base">
                                        <p:cTn id="44"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1030"/>
                                        </p:tgtEl>
                                        <p:attrNameLst>
                                          <p:attrName>style.visibility</p:attrName>
                                        </p:attrNameLst>
                                      </p:cBhvr>
                                      <p:to>
                                        <p:strVal val="visible"/>
                                      </p:to>
                                    </p:set>
                                    <p:anim calcmode="lin" valueType="num">
                                      <p:cBhvr additive="base">
                                        <p:cTn id="49" dur="500" fill="hold"/>
                                        <p:tgtEl>
                                          <p:spTgt spid="1030"/>
                                        </p:tgtEl>
                                        <p:attrNameLst>
                                          <p:attrName>ppt_x</p:attrName>
                                        </p:attrNameLst>
                                      </p:cBhvr>
                                      <p:tavLst>
                                        <p:tav tm="0">
                                          <p:val>
                                            <p:strVal val="#ppt_x"/>
                                          </p:val>
                                        </p:tav>
                                        <p:tav tm="100000">
                                          <p:val>
                                            <p:strVal val="#ppt_x"/>
                                          </p:val>
                                        </p:tav>
                                      </p:tavLst>
                                    </p:anim>
                                    <p:anim calcmode="lin" valueType="num">
                                      <p:cBhvr additive="base">
                                        <p:cTn id="50" dur="500" fill="hold"/>
                                        <p:tgtEl>
                                          <p:spTgt spid="10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group of fruit and vegetables&#10;&#10;Description automatically generated">
            <a:extLst>
              <a:ext uri="{FF2B5EF4-FFF2-40B4-BE49-F238E27FC236}">
                <a16:creationId xmlns:a16="http://schemas.microsoft.com/office/drawing/2014/main" id="{3B6381F0-F9FC-1AF7-143A-624F2A9E7A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tle 1"/>
          <p:cNvSpPr>
            <a:spLocks noGrp="1"/>
          </p:cNvSpPr>
          <p:nvPr>
            <p:ph type="title"/>
          </p:nvPr>
        </p:nvSpPr>
        <p:spPr>
          <a:xfrm>
            <a:off x="335360" y="485800"/>
            <a:ext cx="9433048" cy="1143000"/>
          </a:xfrm>
        </p:spPr>
        <p:txBody>
          <a:bodyPr>
            <a:noAutofit/>
          </a:bodyPr>
          <a:lstStyle/>
          <a:p>
            <a:br>
              <a:rPr lang="en-US" altLang="en-US" sz="4000">
                <a:solidFill>
                  <a:schemeClr val="tx1">
                    <a:lumMod val="95000"/>
                    <a:lumOff val="5000"/>
                  </a:schemeClr>
                </a:solidFill>
                <a:latin typeface="Berlin Sans FB Demi" panose="020E0802020502020306" pitchFamily="34" charset="0"/>
              </a:rPr>
            </a:br>
            <a:br>
              <a:rPr lang="en-US" altLang="en-US" sz="4000">
                <a:solidFill>
                  <a:schemeClr val="tx1">
                    <a:lumMod val="95000"/>
                    <a:lumOff val="5000"/>
                  </a:schemeClr>
                </a:solidFill>
                <a:latin typeface="Berlin Sans FB Demi" panose="020E0802020502020306" pitchFamily="34" charset="0"/>
              </a:rPr>
            </a:br>
            <a:r>
              <a:rPr lang="en-US" altLang="en-US" sz="4000" b="1">
                <a:solidFill>
                  <a:schemeClr val="tx1">
                    <a:lumMod val="95000"/>
                    <a:lumOff val="5000"/>
                  </a:schemeClr>
                </a:solidFill>
                <a:latin typeface="Museo Slab 500" panose="02000000000000000000" pitchFamily="50" charset="0"/>
              </a:rPr>
              <a:t>What do you think sustainable food means?</a:t>
            </a:r>
            <a:br>
              <a:rPr lang="en-US" altLang="en-US" sz="4000">
                <a:solidFill>
                  <a:schemeClr val="tx1">
                    <a:lumMod val="95000"/>
                    <a:lumOff val="5000"/>
                  </a:schemeClr>
                </a:solidFill>
                <a:latin typeface="Berlin Sans FB Demi" panose="020E0802020502020306" pitchFamily="34" charset="0"/>
              </a:rPr>
            </a:br>
            <a:br>
              <a:rPr lang="en-US" altLang="en-US" sz="4000">
                <a:solidFill>
                  <a:schemeClr val="tx1">
                    <a:lumMod val="95000"/>
                    <a:lumOff val="5000"/>
                  </a:schemeClr>
                </a:solidFill>
                <a:latin typeface="Berlin Sans FB Demi" panose="020E0802020502020306" pitchFamily="34" charset="0"/>
              </a:rPr>
            </a:br>
            <a:endParaRPr lang="en-GB" sz="4000" b="1">
              <a:solidFill>
                <a:schemeClr val="tx1">
                  <a:lumMod val="50000"/>
                  <a:lumOff val="50000"/>
                </a:schemeClr>
              </a:solidFill>
              <a:latin typeface="+mn-lt"/>
            </a:endParaRPr>
          </a:p>
        </p:txBody>
      </p:sp>
      <p:pic>
        <p:nvPicPr>
          <p:cNvPr id="5" name="Picture 4" descr="A piece of fried fish and french fries on a paper&#10;&#10;Description automatically generated">
            <a:extLst>
              <a:ext uri="{FF2B5EF4-FFF2-40B4-BE49-F238E27FC236}">
                <a16:creationId xmlns:a16="http://schemas.microsoft.com/office/drawing/2014/main" id="{8EBFD60D-7C33-7247-A5BB-740363A2E16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9376" y="2567361"/>
            <a:ext cx="4136403" cy="2326727"/>
          </a:xfrm>
          <a:prstGeom prst="rect">
            <a:avLst/>
          </a:prstGeom>
        </p:spPr>
      </p:pic>
      <p:pic>
        <p:nvPicPr>
          <p:cNvPr id="7" name="Picture 6" descr="A fish in a cage&#10;&#10;Description automatically generated">
            <a:extLst>
              <a:ext uri="{FF2B5EF4-FFF2-40B4-BE49-F238E27FC236}">
                <a16:creationId xmlns:a16="http://schemas.microsoft.com/office/drawing/2014/main" id="{9AE02DAD-C7D8-B38E-580A-B52852FC0A5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2444" r="20857"/>
          <a:stretch/>
        </p:blipFill>
        <p:spPr>
          <a:xfrm>
            <a:off x="4395349" y="2232248"/>
            <a:ext cx="3020886" cy="2996952"/>
          </a:xfrm>
          <a:prstGeom prst="rect">
            <a:avLst/>
          </a:prstGeom>
        </p:spPr>
      </p:pic>
      <p:pic>
        <p:nvPicPr>
          <p:cNvPr id="10" name="Picture 9" descr="A screenshot of a video game&#10;&#10;Description automatically generated">
            <a:extLst>
              <a:ext uri="{FF2B5EF4-FFF2-40B4-BE49-F238E27FC236}">
                <a16:creationId xmlns:a16="http://schemas.microsoft.com/office/drawing/2014/main" id="{3755257F-069C-7369-819B-B5B0F7D20CF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1304" r="9634"/>
          <a:stretch/>
        </p:blipFill>
        <p:spPr>
          <a:xfrm>
            <a:off x="8029399" y="2604160"/>
            <a:ext cx="3218566" cy="2289928"/>
          </a:xfrm>
          <a:prstGeom prst="rect">
            <a:avLst/>
          </a:prstGeom>
        </p:spPr>
      </p:pic>
    </p:spTree>
    <p:extLst>
      <p:ext uri="{BB962C8B-B14F-4D97-AF65-F5344CB8AC3E}">
        <p14:creationId xmlns:p14="http://schemas.microsoft.com/office/powerpoint/2010/main" val="262899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fruit and vegetables&#10;&#10;Description automatically generated">
            <a:extLst>
              <a:ext uri="{FF2B5EF4-FFF2-40B4-BE49-F238E27FC236}">
                <a16:creationId xmlns:a16="http://schemas.microsoft.com/office/drawing/2014/main" id="{93DFEDE0-73DA-C399-4A2A-DCB7A77D79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7984"/>
            <a:ext cx="12192000" cy="6858000"/>
          </a:xfrm>
          <a:prstGeom prst="rect">
            <a:avLst/>
          </a:prstGeom>
        </p:spPr>
      </p:pic>
      <p:sp>
        <p:nvSpPr>
          <p:cNvPr id="4" name="Title 20">
            <a:extLst>
              <a:ext uri="{FF2B5EF4-FFF2-40B4-BE49-F238E27FC236}">
                <a16:creationId xmlns:a16="http://schemas.microsoft.com/office/drawing/2014/main" id="{80E6318B-38F8-4E6E-ADFF-933802FB4DDE}"/>
              </a:ext>
            </a:extLst>
          </p:cNvPr>
          <p:cNvSpPr>
            <a:spLocks noGrp="1" noChangeArrowheads="1"/>
          </p:cNvSpPr>
          <p:nvPr>
            <p:ph type="title"/>
          </p:nvPr>
        </p:nvSpPr>
        <p:spPr>
          <a:xfrm>
            <a:off x="337853" y="332656"/>
            <a:ext cx="7786688" cy="1143000"/>
          </a:xfrm>
        </p:spPr>
        <p:txBody>
          <a:bodyPr rtlCol="0">
            <a:noAutofit/>
          </a:bodyPr>
          <a:lstStyle/>
          <a:p>
            <a:pPr>
              <a:defRPr/>
            </a:pPr>
            <a:r>
              <a:rPr lang="en-US" altLang="en-US" sz="4000" b="1">
                <a:solidFill>
                  <a:schemeClr val="tx1">
                    <a:lumMod val="95000"/>
                    <a:lumOff val="5000"/>
                  </a:schemeClr>
                </a:solidFill>
                <a:latin typeface="Museo Slab 500" panose="02000000000000000000" pitchFamily="50" charset="0"/>
                <a:cs typeface="Twinkl" pitchFamily="2" charset="0"/>
              </a:rPr>
              <a:t>What is the importance of </a:t>
            </a:r>
            <a:br>
              <a:rPr lang="en-US" altLang="en-US" sz="4000" b="1">
                <a:solidFill>
                  <a:schemeClr val="tx1">
                    <a:lumMod val="95000"/>
                    <a:lumOff val="5000"/>
                  </a:schemeClr>
                </a:solidFill>
                <a:latin typeface="Museo Slab 500" panose="02000000000000000000" pitchFamily="50" charset="0"/>
                <a:cs typeface="Twinkl" pitchFamily="2" charset="0"/>
              </a:rPr>
            </a:br>
            <a:r>
              <a:rPr lang="en-US" altLang="en-US" sz="4000" b="1">
                <a:solidFill>
                  <a:schemeClr val="tx1">
                    <a:lumMod val="95000"/>
                    <a:lumOff val="5000"/>
                  </a:schemeClr>
                </a:solidFill>
                <a:latin typeface="Museo Slab 500" panose="02000000000000000000" pitchFamily="50" charset="0"/>
                <a:cs typeface="Twinkl" pitchFamily="2" charset="0"/>
              </a:rPr>
              <a:t>sustainable food?</a:t>
            </a:r>
            <a:endParaRPr lang="en-GB" altLang="en-US" sz="4000" b="1">
              <a:solidFill>
                <a:schemeClr val="tx1">
                  <a:lumMod val="95000"/>
                  <a:lumOff val="5000"/>
                </a:schemeClr>
              </a:solidFill>
              <a:latin typeface="Museo Slab 500" panose="02000000000000000000" pitchFamily="50" charset="0"/>
            </a:endParaRPr>
          </a:p>
        </p:txBody>
      </p:sp>
      <p:pic>
        <p:nvPicPr>
          <p:cNvPr id="6" name="Picture 5" descr="A map of the world with a train and a plane&#10;&#10;Description automatically generated">
            <a:extLst>
              <a:ext uri="{FF2B5EF4-FFF2-40B4-BE49-F238E27FC236}">
                <a16:creationId xmlns:a16="http://schemas.microsoft.com/office/drawing/2014/main" id="{06C9A272-9460-26DB-0DC8-614C1E496D7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6414" y="1879816"/>
            <a:ext cx="4362055" cy="2453656"/>
          </a:xfrm>
          <a:prstGeom prst="rect">
            <a:avLst/>
          </a:prstGeom>
        </p:spPr>
      </p:pic>
      <p:pic>
        <p:nvPicPr>
          <p:cNvPr id="9" name="Picture 8" descr="A group of food items&#10;&#10;Description automatically generated">
            <a:extLst>
              <a:ext uri="{FF2B5EF4-FFF2-40B4-BE49-F238E27FC236}">
                <a16:creationId xmlns:a16="http://schemas.microsoft.com/office/drawing/2014/main" id="{FC5C1A8C-7069-1EFC-8CEB-A17E58B29EB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23658" y="879979"/>
            <a:ext cx="4864540" cy="2736304"/>
          </a:xfrm>
          <a:prstGeom prst="rect">
            <a:avLst/>
          </a:prstGeom>
        </p:spPr>
      </p:pic>
      <p:pic>
        <p:nvPicPr>
          <p:cNvPr id="13" name="Picture 12" descr="A green tractor with yellow wheels&#10;&#10;Description automatically generated">
            <a:extLst>
              <a:ext uri="{FF2B5EF4-FFF2-40B4-BE49-F238E27FC236}">
                <a16:creationId xmlns:a16="http://schemas.microsoft.com/office/drawing/2014/main" id="{BB0C9B8B-ACFA-C77E-0C2C-02A870C504E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24190" y="3616283"/>
            <a:ext cx="4531592" cy="2549021"/>
          </a:xfrm>
          <a:prstGeom prst="rect">
            <a:avLst/>
          </a:prstGeom>
        </p:spPr>
      </p:pic>
      <p:sp>
        <p:nvSpPr>
          <p:cNvPr id="2" name="Rectangle 1">
            <a:extLst>
              <a:ext uri="{FF2B5EF4-FFF2-40B4-BE49-F238E27FC236}">
                <a16:creationId xmlns:a16="http://schemas.microsoft.com/office/drawing/2014/main" id="{479B0870-F678-4D2D-DB96-E9C81EFB725E}"/>
              </a:ext>
            </a:extLst>
          </p:cNvPr>
          <p:cNvSpPr>
            <a:spLocks noChangeArrowheads="1"/>
          </p:cNvSpPr>
          <p:nvPr/>
        </p:nvSpPr>
        <p:spPr bwMode="auto">
          <a:xfrm>
            <a:off x="2866348" y="-1525124"/>
            <a:ext cx="1333033"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YACgEZ1cb1Q 0"/>
              </a:rPr>
              <a: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1026" name="Picture 2" descr="Dont Waste Food world food day and International Awareness Day on Food Loss and waste concept illustration">
            <a:extLst>
              <a:ext uri="{FF2B5EF4-FFF2-40B4-BE49-F238E27FC236}">
                <a16:creationId xmlns:a16="http://schemas.microsoft.com/office/drawing/2014/main" id="{8D2B9D33-677E-AB85-A432-EDC27684B0F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920084" y="3198559"/>
            <a:ext cx="2126605" cy="249943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a:extLst>
              <a:ext uri="{FF2B5EF4-FFF2-40B4-BE49-F238E27FC236}">
                <a16:creationId xmlns:a16="http://schemas.microsoft.com/office/drawing/2014/main" id="{59A63FA6-73E4-08E4-2619-72C325E7F8A9}"/>
              </a:ext>
            </a:extLst>
          </p:cNvPr>
          <p:cNvSpPr>
            <a:spLocks noChangeArrowheads="1"/>
          </p:cNvSpPr>
          <p:nvPr/>
        </p:nvSpPr>
        <p:spPr bwMode="auto">
          <a:xfrm>
            <a:off x="2866348" y="-1522480"/>
            <a:ext cx="1333033"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YACgEZ1cb1Q 0"/>
              </a:rPr>
              <a:t>﻿</a:t>
            </a:r>
            <a:endParaRPr kumimoji="0" lang="en-US" altLang="en-US" sz="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418224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026"/>
                                        </p:tgtEl>
                                        <p:attrNameLst>
                                          <p:attrName>style.visibility</p:attrName>
                                        </p:attrNameLst>
                                      </p:cBhvr>
                                      <p:to>
                                        <p:strVal val="visible"/>
                                      </p:to>
                                    </p:set>
                                    <p:anim calcmode="lin" valueType="num">
                                      <p:cBhvr additive="base">
                                        <p:cTn id="25" dur="500" fill="hold"/>
                                        <p:tgtEl>
                                          <p:spTgt spid="1026"/>
                                        </p:tgtEl>
                                        <p:attrNameLst>
                                          <p:attrName>ppt_x</p:attrName>
                                        </p:attrNameLst>
                                      </p:cBhvr>
                                      <p:tavLst>
                                        <p:tav tm="0">
                                          <p:val>
                                            <p:strVal val="#ppt_x"/>
                                          </p:val>
                                        </p:tav>
                                        <p:tav tm="100000">
                                          <p:val>
                                            <p:strVal val="#ppt_x"/>
                                          </p:val>
                                        </p:tav>
                                      </p:tavLst>
                                    </p:anim>
                                    <p:anim calcmode="lin" valueType="num">
                                      <p:cBhvr additive="base">
                                        <p:cTn id="26"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8" name="Picture 14" descr="W:\Policy\Food For Life\Comms\00 PHASE TWO ONGOING\ARTWORK\FFL RANDOM GRAPHICS\Isolated images\TWO PEAS.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1764564">
            <a:off x="9403506" y="6138622"/>
            <a:ext cx="585788" cy="41116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4" descr="W:\Policy\Food For Life\Comms\00 PHASE TWO ONGOING\ARTWORK\FFL RANDOM GRAPHICS\Isolated images\TWO PEAS.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2550329">
            <a:off x="9912773" y="5998207"/>
            <a:ext cx="585788" cy="41116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4" descr="W:\Policy\Food For Life\Comms\00 PHASE TWO ONGOING\ARTWORK\FFL RANDOM GRAPHICS\Isolated images\TWO PEAS.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t="-1" r="40631" b="2233"/>
          <a:stretch/>
        </p:blipFill>
        <p:spPr bwMode="auto">
          <a:xfrm rot="2550329">
            <a:off x="8683448" y="6202704"/>
            <a:ext cx="347776" cy="40198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A group of fruit and vegetables&#10;&#10;Description automatically generated">
            <a:extLst>
              <a:ext uri="{FF2B5EF4-FFF2-40B4-BE49-F238E27FC236}">
                <a16:creationId xmlns:a16="http://schemas.microsoft.com/office/drawing/2014/main" id="{7EEEF584-7CB8-E446-9854-5079E1E3DD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0" name="Picture 14" descr="W:\Policy\Food For Life\Comms\00 PHASE TWO ONGOING\ARTWORK\FFL RANDOM GRAPHICS\Isolated images\TWO PEAS.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53556" t="2187"/>
          <a:stretch/>
        </p:blipFill>
        <p:spPr bwMode="auto">
          <a:xfrm rot="1764564">
            <a:off x="9057534" y="6279054"/>
            <a:ext cx="272065" cy="40217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4" descr="W:\Policy\Food For Life\Comms\00 PHASE TWO ONGOING\ARTWORK\FFL RANDOM GRAPHICS\Isolated images\TWO PEAS.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53556" t="2187"/>
          <a:stretch/>
        </p:blipFill>
        <p:spPr bwMode="auto">
          <a:xfrm rot="1764564">
            <a:off x="9057533" y="5901276"/>
            <a:ext cx="272065" cy="402172"/>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20">
            <a:extLst>
              <a:ext uri="{FF2B5EF4-FFF2-40B4-BE49-F238E27FC236}">
                <a16:creationId xmlns:a16="http://schemas.microsoft.com/office/drawing/2014/main" id="{5B00D45C-64F4-4B5F-86B2-9060EB1EA8BC}"/>
              </a:ext>
            </a:extLst>
          </p:cNvPr>
          <p:cNvSpPr txBox="1">
            <a:spLocks noChangeArrowheads="1"/>
          </p:cNvSpPr>
          <p:nvPr/>
        </p:nvSpPr>
        <p:spPr>
          <a:xfrm>
            <a:off x="373265" y="150998"/>
            <a:ext cx="8220075" cy="950913"/>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3600" kern="1200">
                <a:solidFill>
                  <a:schemeClr val="tx1">
                    <a:lumMod val="65000"/>
                    <a:lumOff val="35000"/>
                  </a:schemeClr>
                </a:solidFill>
                <a:latin typeface="Museo Slab 900" pitchFamily="50" charset="0"/>
                <a:ea typeface="+mj-ea"/>
                <a:cs typeface="+mj-cs"/>
              </a:defRPr>
            </a:lvl1pPr>
          </a:lstStyle>
          <a:p>
            <a:pPr>
              <a:defRPr/>
            </a:pPr>
            <a:r>
              <a:rPr lang="en-GB" altLang="en-US" sz="4000" b="1">
                <a:solidFill>
                  <a:schemeClr val="tx1">
                    <a:lumMod val="95000"/>
                    <a:lumOff val="5000"/>
                  </a:schemeClr>
                </a:solidFill>
                <a:latin typeface="Museo Slab 500" panose="02000000000000000000" pitchFamily="50" charset="0"/>
              </a:rPr>
              <a:t>Food Miles</a:t>
            </a:r>
          </a:p>
        </p:txBody>
      </p:sp>
      <p:pic>
        <p:nvPicPr>
          <p:cNvPr id="5" name="Picture 4" descr="A cartoon of a person selling vegetables&#10;&#10;Description automatically generated">
            <a:extLst>
              <a:ext uri="{FF2B5EF4-FFF2-40B4-BE49-F238E27FC236}">
                <a16:creationId xmlns:a16="http://schemas.microsoft.com/office/drawing/2014/main" id="{FC1B0840-3DE3-DE7D-E9C2-382C17E708F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71864" y="1346223"/>
            <a:ext cx="6736071" cy="3789040"/>
          </a:xfrm>
          <a:prstGeom prst="rect">
            <a:avLst/>
          </a:prstGeom>
        </p:spPr>
      </p:pic>
      <p:pic>
        <p:nvPicPr>
          <p:cNvPr id="7" name="Picture 6" descr="A wooden crate full of bananas&#10;&#10;Description automatically generated">
            <a:extLst>
              <a:ext uri="{FF2B5EF4-FFF2-40B4-BE49-F238E27FC236}">
                <a16:creationId xmlns:a16="http://schemas.microsoft.com/office/drawing/2014/main" id="{C05918E3-E96B-B993-9194-ECC047BD8F06}"/>
              </a:ext>
            </a:extLst>
          </p:cNvPr>
          <p:cNvPicPr>
            <a:picLocks noChangeAspect="1"/>
          </p:cNvPicPr>
          <p:nvPr/>
        </p:nvPicPr>
        <p:blipFill rotWithShape="1">
          <a:blip r:embed="rId6">
            <a:extLst>
              <a:ext uri="{28A0092B-C50C-407E-A947-70E740481C1C}">
                <a14:useLocalDpi xmlns:a14="http://schemas.microsoft.com/office/drawing/2010/main" val="0"/>
              </a:ext>
            </a:extLst>
          </a:blip>
          <a:srcRect l="13531" r="12709"/>
          <a:stretch/>
        </p:blipFill>
        <p:spPr>
          <a:xfrm>
            <a:off x="1256990" y="1231391"/>
            <a:ext cx="4968552" cy="3789040"/>
          </a:xfrm>
          <a:prstGeom prst="rect">
            <a:avLst/>
          </a:prstGeom>
        </p:spPr>
      </p:pic>
    </p:spTree>
    <p:extLst>
      <p:ext uri="{BB962C8B-B14F-4D97-AF65-F5344CB8AC3E}">
        <p14:creationId xmlns:p14="http://schemas.microsoft.com/office/powerpoint/2010/main" val="1384866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981200" y="341784"/>
            <a:ext cx="7787208" cy="1143000"/>
          </a:xfrm>
        </p:spPr>
        <p:txBody>
          <a:bodyPr>
            <a:noAutofit/>
          </a:bodyPr>
          <a:lstStyle/>
          <a:p>
            <a:pPr algn="l"/>
            <a:r>
              <a:rPr lang="en-US" altLang="en-US">
                <a:solidFill>
                  <a:srgbClr val="231F20"/>
                </a:solidFill>
                <a:latin typeface="Berlin Sans FB Demi" panose="020E0802020502020306" pitchFamily="34" charset="0"/>
              </a:rPr>
              <a:t>Ultra-Processed Foods</a:t>
            </a:r>
            <a:endParaRPr lang="en-GB" b="1">
              <a:solidFill>
                <a:schemeClr val="tx1">
                  <a:lumMod val="50000"/>
                  <a:lumOff val="50000"/>
                </a:schemeClr>
              </a:solidFill>
              <a:latin typeface="+mn-lt"/>
            </a:endParaRPr>
          </a:p>
        </p:txBody>
      </p:sp>
      <p:pic>
        <p:nvPicPr>
          <p:cNvPr id="1038" name="Picture 14" descr="W:\Policy\Food For Life\Comms\00 PHASE TWO ONGOING\ARTWORK\FFL RANDOM GRAPHICS\Isolated images\TWO PEAS.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1764564">
            <a:off x="9403506" y="6138622"/>
            <a:ext cx="585788" cy="41116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4" descr="W:\Policy\Food For Life\Comms\00 PHASE TWO ONGOING\ARTWORK\FFL RANDOM GRAPHICS\Isolated images\TWO PEAS.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2550329">
            <a:off x="9912773" y="5998207"/>
            <a:ext cx="585788" cy="41116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4" descr="W:\Policy\Food For Life\Comms\00 PHASE TWO ONGOING\ARTWORK\FFL RANDOM GRAPHICS\Isolated images\TWO PEAS.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t="-1" r="40631" b="2233"/>
          <a:stretch/>
        </p:blipFill>
        <p:spPr bwMode="auto">
          <a:xfrm rot="2550329">
            <a:off x="8683448" y="6202704"/>
            <a:ext cx="347776" cy="40198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A group of fruit and vegetables&#10;&#10;Description automatically generated">
            <a:extLst>
              <a:ext uri="{FF2B5EF4-FFF2-40B4-BE49-F238E27FC236}">
                <a16:creationId xmlns:a16="http://schemas.microsoft.com/office/drawing/2014/main" id="{B43E4B67-45AD-2041-04A6-EAA7E14897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0" name="Picture 14" descr="W:\Policy\Food For Life\Comms\00 PHASE TWO ONGOING\ARTWORK\FFL RANDOM GRAPHICS\Isolated images\TWO PEAS.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53556" t="2187"/>
          <a:stretch/>
        </p:blipFill>
        <p:spPr bwMode="auto">
          <a:xfrm rot="1764564">
            <a:off x="9057534" y="6279054"/>
            <a:ext cx="272065" cy="40217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4" descr="W:\Policy\Food For Life\Comms\00 PHASE TWO ONGOING\ARTWORK\FFL RANDOM GRAPHICS\Isolated images\TWO PEAS.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53556" t="2187"/>
          <a:stretch/>
        </p:blipFill>
        <p:spPr bwMode="auto">
          <a:xfrm rot="1764564">
            <a:off x="9057533" y="5901276"/>
            <a:ext cx="272065" cy="402172"/>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0">
            <a:extLst>
              <a:ext uri="{FF2B5EF4-FFF2-40B4-BE49-F238E27FC236}">
                <a16:creationId xmlns:a16="http://schemas.microsoft.com/office/drawing/2014/main" id="{311F2D40-BA0C-B2BE-2AD6-96C20DBA8B37}"/>
              </a:ext>
            </a:extLst>
          </p:cNvPr>
          <p:cNvSpPr txBox="1">
            <a:spLocks noChangeArrowheads="1"/>
          </p:cNvSpPr>
          <p:nvPr/>
        </p:nvSpPr>
        <p:spPr>
          <a:xfrm>
            <a:off x="373265" y="150998"/>
            <a:ext cx="8220075" cy="950913"/>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3600" kern="1200">
                <a:solidFill>
                  <a:schemeClr val="tx1">
                    <a:lumMod val="65000"/>
                    <a:lumOff val="35000"/>
                  </a:schemeClr>
                </a:solidFill>
                <a:latin typeface="Museo Slab 900" pitchFamily="50" charset="0"/>
                <a:ea typeface="+mj-ea"/>
                <a:cs typeface="+mj-cs"/>
              </a:defRPr>
            </a:lvl1pPr>
          </a:lstStyle>
          <a:p>
            <a:pPr>
              <a:defRPr/>
            </a:pPr>
            <a:r>
              <a:rPr lang="en-GB" altLang="en-US" sz="4000" b="1">
                <a:solidFill>
                  <a:schemeClr val="tx1">
                    <a:lumMod val="95000"/>
                    <a:lumOff val="5000"/>
                  </a:schemeClr>
                </a:solidFill>
                <a:latin typeface="Museo Slab 500" panose="02000000000000000000" pitchFamily="50" charset="0"/>
              </a:rPr>
              <a:t>Ultra-Processed Foods</a:t>
            </a:r>
          </a:p>
        </p:txBody>
      </p:sp>
      <p:pic>
        <p:nvPicPr>
          <p:cNvPr id="6" name="Picture 5" descr="A group of food on a table&#10;&#10;Description automatically generated">
            <a:extLst>
              <a:ext uri="{FF2B5EF4-FFF2-40B4-BE49-F238E27FC236}">
                <a16:creationId xmlns:a16="http://schemas.microsoft.com/office/drawing/2014/main" id="{D1C14C75-5CDF-3C7B-51F6-32999DA7E60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066" r="8066"/>
          <a:stretch/>
        </p:blipFill>
        <p:spPr>
          <a:xfrm rot="21287219">
            <a:off x="502173" y="1299146"/>
            <a:ext cx="4538794" cy="304417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descr="A group of plastic bottles in a wire fence&#10;&#10;Description automatically generated">
            <a:extLst>
              <a:ext uri="{FF2B5EF4-FFF2-40B4-BE49-F238E27FC236}">
                <a16:creationId xmlns:a16="http://schemas.microsoft.com/office/drawing/2014/main" id="{996F296A-51EC-6ED7-EABF-A3503333A33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744" r="3939"/>
          <a:stretch/>
        </p:blipFill>
        <p:spPr>
          <a:xfrm>
            <a:off x="4012528" y="2584030"/>
            <a:ext cx="4618696" cy="294171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descr="A close-up of several people working on a machine&#10;&#10;Description automatically generated">
            <a:extLst>
              <a:ext uri="{FF2B5EF4-FFF2-40B4-BE49-F238E27FC236}">
                <a16:creationId xmlns:a16="http://schemas.microsoft.com/office/drawing/2014/main" id="{B7DC01E4-6F0F-E9FD-9E69-7D826D8BFC7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3638"/>
          <a:stretch/>
        </p:blipFill>
        <p:spPr>
          <a:xfrm rot="327841">
            <a:off x="7101463" y="1328016"/>
            <a:ext cx="4618696" cy="300830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116342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oup of fruit and vegetables&#10;&#10;Description automatically generated">
            <a:extLst>
              <a:ext uri="{FF2B5EF4-FFF2-40B4-BE49-F238E27FC236}">
                <a16:creationId xmlns:a16="http://schemas.microsoft.com/office/drawing/2014/main" id="{11E924F5-8E48-0B8F-7F5F-C53DE7E53E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tle 1"/>
          <p:cNvSpPr>
            <a:spLocks noGrp="1"/>
          </p:cNvSpPr>
          <p:nvPr>
            <p:ph type="title"/>
          </p:nvPr>
        </p:nvSpPr>
        <p:spPr>
          <a:xfrm>
            <a:off x="335360" y="116632"/>
            <a:ext cx="7787208" cy="1143000"/>
          </a:xfrm>
        </p:spPr>
        <p:txBody>
          <a:bodyPr>
            <a:noAutofit/>
          </a:bodyPr>
          <a:lstStyle/>
          <a:p>
            <a:pPr algn="l"/>
            <a:r>
              <a:rPr lang="en-GB" altLang="en-US" sz="4000" b="1" dirty="0">
                <a:solidFill>
                  <a:schemeClr val="tx1">
                    <a:lumMod val="95000"/>
                    <a:lumOff val="5000"/>
                  </a:schemeClr>
                </a:solidFill>
                <a:latin typeface="Museo Slab 500" panose="02000000000000000000" pitchFamily="50" charset="0"/>
              </a:rPr>
              <a:t>Farming techniques</a:t>
            </a:r>
            <a:endParaRPr lang="en-GB" sz="4000" b="1" dirty="0">
              <a:solidFill>
                <a:schemeClr val="tx1">
                  <a:lumMod val="50000"/>
                  <a:lumOff val="50000"/>
                </a:schemeClr>
              </a:solidFill>
              <a:latin typeface="Museo Slab 500" panose="02000000000000000000" pitchFamily="50" charset="0"/>
            </a:endParaRPr>
          </a:p>
        </p:txBody>
      </p:sp>
      <p:pic>
        <p:nvPicPr>
          <p:cNvPr id="5" name="Picture 4" descr="A person pushing a wheelbarrow full of vegetables&#10;&#10;Description automatically generated">
            <a:extLst>
              <a:ext uri="{FF2B5EF4-FFF2-40B4-BE49-F238E27FC236}">
                <a16:creationId xmlns:a16="http://schemas.microsoft.com/office/drawing/2014/main" id="{702009FD-A122-973B-8566-79B69FE3F7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1344" y="1415649"/>
            <a:ext cx="7272808" cy="4090955"/>
          </a:xfrm>
          <a:prstGeom prst="rect">
            <a:avLst/>
          </a:prstGeom>
        </p:spPr>
      </p:pic>
      <p:pic>
        <p:nvPicPr>
          <p:cNvPr id="7" name="Picture 6" descr="A green plant growing out of dirt&#10;&#10;Description automatically generated">
            <a:extLst>
              <a:ext uri="{FF2B5EF4-FFF2-40B4-BE49-F238E27FC236}">
                <a16:creationId xmlns:a16="http://schemas.microsoft.com/office/drawing/2014/main" id="{EF0F2AF0-4722-B10A-C5E3-F02AF4FAC15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09500" y="1909854"/>
            <a:ext cx="5832648" cy="3280865"/>
          </a:xfrm>
          <a:prstGeom prst="rect">
            <a:avLst/>
          </a:prstGeom>
        </p:spPr>
      </p:pic>
      <p:pic>
        <p:nvPicPr>
          <p:cNvPr id="9" name="Picture 8" descr="A couple of butterflies on a black background&#10;&#10;Description automatically generated">
            <a:extLst>
              <a:ext uri="{FF2B5EF4-FFF2-40B4-BE49-F238E27FC236}">
                <a16:creationId xmlns:a16="http://schemas.microsoft.com/office/drawing/2014/main" id="{057A2818-761B-4D40-F26B-CD719368393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4603" t="8000" r="27557" b="8000"/>
          <a:stretch/>
        </p:blipFill>
        <p:spPr>
          <a:xfrm>
            <a:off x="5591944" y="538537"/>
            <a:ext cx="2373344" cy="2344043"/>
          </a:xfrm>
          <a:prstGeom prst="rect">
            <a:avLst/>
          </a:prstGeom>
        </p:spPr>
      </p:pic>
    </p:spTree>
    <p:extLst>
      <p:ext uri="{BB962C8B-B14F-4D97-AF65-F5344CB8AC3E}">
        <p14:creationId xmlns:p14="http://schemas.microsoft.com/office/powerpoint/2010/main" val="2730859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GENERIC FFL INTRO PP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C1BAB737DD61124BA29516AB763F428F" ma:contentTypeVersion="11" ma:contentTypeDescription="Create a new document." ma:contentTypeScope="" ma:versionID="a13ecb9496b9d753ccddbd24b07b57ee">
  <xsd:schema xmlns:xsd="http://www.w3.org/2001/XMLSchema" xmlns:xs="http://www.w3.org/2001/XMLSchema" xmlns:p="http://schemas.microsoft.com/office/2006/metadata/properties" xmlns:ns2="7e63688c-c8da-4ada-9156-9d48f695025c" targetNamespace="http://schemas.microsoft.com/office/2006/metadata/properties" ma:root="true" ma:fieldsID="7355fad983a33f189a16b761b251e637" ns2:_="">
    <xsd:import namespace="7e63688c-c8da-4ada-9156-9d48f695025c"/>
    <xsd:element name="properties">
      <xsd:complexType>
        <xsd:sequence>
          <xsd:element name="documentManagement">
            <xsd:complexType>
              <xsd:all>
                <xsd:element ref="ns2:FileType" minOccurs="0"/>
                <xsd:element ref="ns2:Category" minOccurs="0"/>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YouTubeLink"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e63688c-c8da-4ada-9156-9d48f695025c" elementFormDefault="qualified">
    <xsd:import namespace="http://schemas.microsoft.com/office/2006/documentManagement/types"/>
    <xsd:import namespace="http://schemas.microsoft.com/office/infopath/2007/PartnerControls"/>
    <xsd:element name="FileType" ma:index="8" nillable="true" ma:displayName="Resource Type" ma:format="Dropdown" ma:internalName="FileType">
      <xsd:simpleType>
        <xsd:restriction base="dms:Choice">
          <xsd:enumeration value="PDF"/>
          <xsd:enumeration value="Film"/>
          <xsd:enumeration value="Interaction"/>
          <xsd:enumeration value="Presentation"/>
        </xsd:restriction>
      </xsd:simpleType>
    </xsd:element>
    <xsd:element name="Category" ma:index="9" nillable="true" ma:displayName="Category" ma:format="Dropdown" ma:internalName="Category">
      <xsd:complexType>
        <xsd:complexContent>
          <xsd:extension base="dms:MultiChoice">
            <xsd:sequence>
              <xsd:element name="Value" maxOccurs="unbounded" minOccurs="0" nillable="true">
                <xsd:simpleType>
                  <xsd:restriction base="dms:Choice">
                    <xsd:enumeration value="Jamie Oliver Kitchen Garden Project"/>
                    <xsd:enumeration value="Farming"/>
                    <xsd:enumeration value="Climate"/>
                    <xsd:enumeration value="Nature"/>
                    <xsd:enumeration value="Cooking"/>
                    <xsd:enumeration value="Nutrition"/>
                    <xsd:enumeration value="Growing"/>
                    <xsd:enumeration value="Early Years"/>
                    <xsd:enumeration value="Recipes"/>
                  </xsd:restriction>
                </xsd:simpleType>
              </xsd:element>
            </xsd:sequence>
          </xsd:extension>
        </xsd:complexContent>
      </xsd:complexType>
    </xsd:element>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SearchProperties" ma:index="12" nillable="true" ma:displayName="MediaServiceSearchProperties" ma:hidden="true" ma:internalName="MediaServiceSearchProperties" ma:readOnly="true">
      <xsd:simpleType>
        <xsd:restriction base="dms:Note"/>
      </xsd:simpleType>
    </xsd:element>
    <xsd:element name="MediaServiceDateTaken" ma:index="13" nillable="true" ma:displayName="MediaServiceDateTaken" ma:hidden="true" ma:indexed="true" ma:internalName="MediaServiceDateTaken" ma:readOnly="true">
      <xsd:simpleType>
        <xsd:restriction base="dms:Text"/>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YouTubeLink" ma:index="18" nillable="true" ma:displayName="You Tube Link" ma:format="Hyperlink" ma:internalName="YouTubeLink">
      <xsd:complexType>
        <xsd:complexContent>
          <xsd:extension base="dms:URL">
            <xsd:sequence>
              <xsd:element name="Url" type="dms:ValidUrl" minOccurs="0" nillable="true"/>
              <xsd:element name="Description" type="xsd:string"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YouTubeLink xmlns="7e63688c-c8da-4ada-9156-9d48f695025c">
      <Url xsi:nil="true"/>
      <Description xsi:nil="true"/>
    </YouTubeLink>
    <FileType xmlns="7e63688c-c8da-4ada-9156-9d48f695025c">Presentation</FileType>
    <Category xmlns="7e63688c-c8da-4ada-9156-9d48f695025c" xsi:nil="true"/>
  </documentManagement>
</p:properties>
</file>

<file path=customXml/itemProps1.xml><?xml version="1.0" encoding="utf-8"?>
<ds:datastoreItem xmlns:ds="http://schemas.openxmlformats.org/officeDocument/2006/customXml" ds:itemID="{1BEFD105-1B7F-4D29-A303-1999D2DF082B}">
  <ds:schemaRefs>
    <ds:schemaRef ds:uri="http://schemas.microsoft.com/sharepoint/v3/contenttype/forms"/>
  </ds:schemaRefs>
</ds:datastoreItem>
</file>

<file path=customXml/itemProps2.xml><?xml version="1.0" encoding="utf-8"?>
<ds:datastoreItem xmlns:ds="http://schemas.openxmlformats.org/officeDocument/2006/customXml" ds:itemID="{B8D09443-1AE3-46F0-AA5C-ED4D860DA3A4}"/>
</file>

<file path=customXml/itemProps3.xml><?xml version="1.0" encoding="utf-8"?>
<ds:datastoreItem xmlns:ds="http://schemas.openxmlformats.org/officeDocument/2006/customXml" ds:itemID="{5FFF03EE-55B3-49F6-AB0D-81F6F8FE782F}">
  <ds:schemaRefs>
    <ds:schemaRef ds:uri="41daece3-84c8-4af1-b164-95ac673e88a7"/>
    <ds:schemaRef ds:uri="42f10e10-22db-485a-860e-ea357fc20936"/>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GENERIC FFL INTRO PPT</Template>
  <TotalTime>56</TotalTime>
  <Words>1478</Words>
  <Application>Microsoft Office PowerPoint</Application>
  <PresentationFormat>Widescreen</PresentationFormat>
  <Paragraphs>143</Paragraphs>
  <Slides>12</Slides>
  <Notes>11</Notes>
  <HiddenSlides>0</HiddenSlides>
  <MMClips>0</MMClips>
  <ScaleCrop>false</ScaleCrop>
  <HeadingPairs>
    <vt:vector size="6" baseType="variant">
      <vt:variant>
        <vt:lpstr>Fonts Used</vt:lpstr>
      </vt:variant>
      <vt:variant>
        <vt:i4>17</vt:i4>
      </vt:variant>
      <vt:variant>
        <vt:lpstr>Theme</vt:lpstr>
      </vt:variant>
      <vt:variant>
        <vt:i4>2</vt:i4>
      </vt:variant>
      <vt:variant>
        <vt:lpstr>Slide Titles</vt:lpstr>
      </vt:variant>
      <vt:variant>
        <vt:i4>12</vt:i4>
      </vt:variant>
    </vt:vector>
  </HeadingPairs>
  <TitlesOfParts>
    <vt:vector size="31" baseType="lpstr">
      <vt:lpstr>Abadi</vt:lpstr>
      <vt:lpstr>Aptos</vt:lpstr>
      <vt:lpstr>Arial</vt:lpstr>
      <vt:lpstr>Berlin Sans FB Demi</vt:lpstr>
      <vt:lpstr>Calibri</vt:lpstr>
      <vt:lpstr>Cambria</vt:lpstr>
      <vt:lpstr>FuturaEF</vt:lpstr>
      <vt:lpstr>Modern No. 20</vt:lpstr>
      <vt:lpstr>Museo Sans 300</vt:lpstr>
      <vt:lpstr>Museo Sans 500</vt:lpstr>
      <vt:lpstr>Museo Sans 900</vt:lpstr>
      <vt:lpstr>Museo Slab 500</vt:lpstr>
      <vt:lpstr>Museo Slab 900</vt:lpstr>
      <vt:lpstr>Segoe UI</vt:lpstr>
      <vt:lpstr>Twinkl SemiBold</vt:lpstr>
      <vt:lpstr>Wingdings</vt:lpstr>
      <vt:lpstr>YACgEZ1cb1Q 0</vt:lpstr>
      <vt:lpstr>GENERIC FFL INTRO PPT</vt:lpstr>
      <vt:lpstr>Custom Design</vt:lpstr>
      <vt:lpstr>Food for Life</vt:lpstr>
      <vt:lpstr>PowerPoint Presentation</vt:lpstr>
      <vt:lpstr>How do you choose what you eat? </vt:lpstr>
      <vt:lpstr>What do you think makes meals…</vt:lpstr>
      <vt:lpstr>  What do you think sustainable food means?  </vt:lpstr>
      <vt:lpstr>What is the importance of  sustainable food?</vt:lpstr>
      <vt:lpstr>PowerPoint Presentation</vt:lpstr>
      <vt:lpstr>Ultra-Processed Foods</vt:lpstr>
      <vt:lpstr>Farming techniques</vt:lpstr>
      <vt:lpstr>Food that goes to waste</vt:lpstr>
      <vt:lpstr>How can we be more sustainable with our food at school and at home?</vt:lpstr>
      <vt:lpstr>Thank you!</vt:lpstr>
    </vt:vector>
  </TitlesOfParts>
  <Company>Soil Association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FOOD FOR LIFE MAKING BRITAIN HEALTHIER THROUGH FOOD  DATE HERE</dc:title>
  <dc:creator>Jo Wild</dc:creator>
  <cp:lastModifiedBy>Faye Walters</cp:lastModifiedBy>
  <cp:revision>2</cp:revision>
  <cp:lastPrinted>2015-10-21T13:32:04Z</cp:lastPrinted>
  <dcterms:created xsi:type="dcterms:W3CDTF">2016-08-16T09:21:25Z</dcterms:created>
  <dcterms:modified xsi:type="dcterms:W3CDTF">2024-02-20T15:30:25Z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0x010100C1BAB737DD61124BA29516AB763F428F</vt:lpwstr>
  </property>
  <property fmtid="{D5CDD505-2E9C-101B-9397-08002B2CF9AE}" pid="3" name="MediaServiceImageTags">
    <vt:lpwstr/>
  </property>
</Properties>
</file>